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  <p:sldMasterId id="2147483664" r:id="rId5"/>
    <p:sldMasterId id="2147483676" r:id="rId6"/>
  </p:sldMasterIdLst>
  <p:notesMasterIdLst>
    <p:notesMasterId r:id="rId44"/>
  </p:notesMasterIdLst>
  <p:handoutMasterIdLst>
    <p:handoutMasterId r:id="rId45"/>
  </p:handoutMasterIdLst>
  <p:sldIdLst>
    <p:sldId id="256" r:id="rId7"/>
    <p:sldId id="287" r:id="rId8"/>
    <p:sldId id="307" r:id="rId9"/>
    <p:sldId id="271" r:id="rId10"/>
    <p:sldId id="283" r:id="rId11"/>
    <p:sldId id="285" r:id="rId12"/>
    <p:sldId id="284" r:id="rId13"/>
    <p:sldId id="286" r:id="rId14"/>
    <p:sldId id="279" r:id="rId15"/>
    <p:sldId id="280" r:id="rId16"/>
    <p:sldId id="288" r:id="rId17"/>
    <p:sldId id="291" r:id="rId18"/>
    <p:sldId id="289" r:id="rId19"/>
    <p:sldId id="290" r:id="rId20"/>
    <p:sldId id="292" r:id="rId21"/>
    <p:sldId id="293" r:id="rId22"/>
    <p:sldId id="295" r:id="rId23"/>
    <p:sldId id="308" r:id="rId24"/>
    <p:sldId id="309" r:id="rId25"/>
    <p:sldId id="297" r:id="rId26"/>
    <p:sldId id="298" r:id="rId27"/>
    <p:sldId id="299" r:id="rId28"/>
    <p:sldId id="310" r:id="rId29"/>
    <p:sldId id="300" r:id="rId30"/>
    <p:sldId id="301" r:id="rId31"/>
    <p:sldId id="302" r:id="rId32"/>
    <p:sldId id="303" r:id="rId33"/>
    <p:sldId id="304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05" r:id="rId43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ş geldiniz" id="{E75E278A-FF0E-49A4-B170-79828D63BBAD}">
          <p14:sldIdLst>
            <p14:sldId id="256"/>
            <p14:sldId id="287"/>
            <p14:sldId id="307"/>
          </p14:sldIdLst>
        </p14:section>
        <p14:section name="Tasarım, Dönüşüm, Ek Açıklama, Birlikte Çalışma, Göster" id="{B9B51309-D148-4332-87C2-07BE32FBCA3B}">
          <p14:sldIdLst>
            <p14:sldId id="271"/>
            <p14:sldId id="283"/>
            <p14:sldId id="285"/>
            <p14:sldId id="284"/>
            <p14:sldId id="286"/>
            <p14:sldId id="279"/>
            <p14:sldId id="280"/>
            <p14:sldId id="288"/>
            <p14:sldId id="291"/>
            <p14:sldId id="289"/>
            <p14:sldId id="290"/>
            <p14:sldId id="292"/>
            <p14:sldId id="293"/>
            <p14:sldId id="295"/>
            <p14:sldId id="308"/>
            <p14:sldId id="309"/>
            <p14:sldId id="297"/>
            <p14:sldId id="298"/>
            <p14:sldId id="299"/>
            <p14:sldId id="310"/>
            <p14:sldId id="300"/>
            <p14:sldId id="301"/>
            <p14:sldId id="302"/>
            <p14:sldId id="303"/>
            <p14:sldId id="304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05"/>
          </p14:sldIdLst>
        </p14:section>
        <p14:section name="Daha Fazla Bilgi Edinin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Yaza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979"/>
    <a:srgbClr val="D24726"/>
    <a:srgbClr val="FFF4D1"/>
    <a:srgbClr val="CD4525"/>
    <a:srgbClr val="F8CFB6"/>
    <a:srgbClr val="C64324"/>
    <a:srgbClr val="DD462F"/>
    <a:srgbClr val="404040"/>
    <a:srgbClr val="FF9B45"/>
    <a:srgbClr val="F8CA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41" autoAdjust="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B640EDB-8696-4821-9977-ADF2EA20DA76}" type="datetime1">
              <a:rPr lang="tr-TR" smtClean="0"/>
              <a:t>2.04.2026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75B46EE-8D9E-4234-843E-EA54547AD9AE}" type="datetime1">
              <a:rPr lang="tr-TR" noProof="0" smtClean="0"/>
              <a:t>2.04.2026</a:t>
            </a:fld>
            <a:endParaRPr lang="tr-TR" noProof="0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 dirty="0" smtClean="0"/>
              <a:t>Asıl metin stillerini düzenlemek için tıklayın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  <a:endParaRPr lang="tr-TR" noProof="0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2480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702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7908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12" name="Düz Bağlayıcı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Asıl metin stillerini düzenle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Beşinci düzey</a:t>
            </a:r>
            <a:endParaRPr lang="tr-TR" noProof="0" dirty="0"/>
          </a:p>
        </p:txBody>
      </p:sp>
      <p:sp>
        <p:nvSpPr>
          <p:cNvPr id="6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5FAED58F-EB5B-4A36-96E7-60A39EA93EB2}" type="datetime1">
              <a:rPr lang="tr-TR" noProof="0" smtClean="0"/>
              <a:t>2.04.2026</a:t>
            </a:fld>
            <a:endParaRPr lang="tr-TR" noProof="0" dirty="0"/>
          </a:p>
        </p:txBody>
      </p:sp>
      <p:sp>
        <p:nvSpPr>
          <p:cNvPr id="7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ölüm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10" name="Dikdörtgen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Asıl metin stillerini düzenle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 smtClean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183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71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790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44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45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04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87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381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8038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591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161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56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022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829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907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068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213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130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5989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1707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2624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74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tr-TR" noProof="0" dirty="0" smtClean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noProof="0" dirty="0" smtClean="0"/>
              <a:t>Asıl metin stillerini düzenlemek için tıklayın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2.04.2026</a:t>
            </a:fld>
            <a:endParaRPr lang="tr-TR" noProof="0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cxnSp>
        <p:nvCxnSpPr>
          <p:cNvPr id="8" name="Düz Bağlayıcı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81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51A4A-5621-4BC9-AD7D-05F488FB896A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2.04.2026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10063-078D-4785-B7A2-187E4EC6EC82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79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0.png"/><Relationship Id="rId7" Type="http://schemas.openxmlformats.org/officeDocument/2006/relationships/image" Target="../media/image53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1.png"/><Relationship Id="rId3" Type="http://schemas.openxmlformats.org/officeDocument/2006/relationships/image" Target="../media/image84.png"/><Relationship Id="rId7" Type="http://schemas.openxmlformats.org/officeDocument/2006/relationships/image" Target="../media/image240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0.png"/><Relationship Id="rId5" Type="http://schemas.openxmlformats.org/officeDocument/2006/relationships/image" Target="../media/image720.png"/><Relationship Id="rId10" Type="http://schemas.openxmlformats.org/officeDocument/2006/relationships/image" Target="../media/image85.png"/><Relationship Id="rId4" Type="http://schemas.openxmlformats.org/officeDocument/2006/relationships/image" Target="../media/image210.png"/><Relationship Id="rId9" Type="http://schemas.openxmlformats.org/officeDocument/2006/relationships/image" Target="../media/image2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3" Type="http://schemas.openxmlformats.org/officeDocument/2006/relationships/image" Target="../media/image87.png"/><Relationship Id="rId7" Type="http://schemas.openxmlformats.org/officeDocument/2006/relationships/image" Target="../media/image31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0.png"/><Relationship Id="rId5" Type="http://schemas.openxmlformats.org/officeDocument/2006/relationships/image" Target="../media/image311.png"/><Relationship Id="rId10" Type="http://schemas.openxmlformats.org/officeDocument/2006/relationships/image" Target="../media/image341.png"/><Relationship Id="rId4" Type="http://schemas.openxmlformats.org/officeDocument/2006/relationships/image" Target="../media/image88.png"/><Relationship Id="rId9" Type="http://schemas.openxmlformats.org/officeDocument/2006/relationships/image" Target="../media/image77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450.png"/><Relationship Id="rId3" Type="http://schemas.openxmlformats.org/officeDocument/2006/relationships/image" Target="../media/image350.png"/><Relationship Id="rId7" Type="http://schemas.openxmlformats.org/officeDocument/2006/relationships/image" Target="../media/image89.png"/><Relationship Id="rId12" Type="http://schemas.openxmlformats.org/officeDocument/2006/relationships/image" Target="../media/image44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80.png"/><Relationship Id="rId11" Type="http://schemas.openxmlformats.org/officeDocument/2006/relationships/image" Target="../media/image430.png"/><Relationship Id="rId5" Type="http://schemas.openxmlformats.org/officeDocument/2006/relationships/image" Target="../media/image370.png"/><Relationship Id="rId15" Type="http://schemas.openxmlformats.org/officeDocument/2006/relationships/image" Target="../media/image470.png"/><Relationship Id="rId10" Type="http://schemas.openxmlformats.org/officeDocument/2006/relationships/image" Target="../media/image92.png"/><Relationship Id="rId4" Type="http://schemas.openxmlformats.org/officeDocument/2006/relationships/image" Target="../media/image360.png"/><Relationship Id="rId9" Type="http://schemas.openxmlformats.org/officeDocument/2006/relationships/image" Target="../media/image91.emf"/><Relationship Id="rId14" Type="http://schemas.openxmlformats.org/officeDocument/2006/relationships/image" Target="../media/image46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3" Type="http://schemas.openxmlformats.org/officeDocument/2006/relationships/image" Target="../media/image520.png"/><Relationship Id="rId7" Type="http://schemas.openxmlformats.org/officeDocument/2006/relationships/image" Target="../media/image560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50.png"/><Relationship Id="rId5" Type="http://schemas.openxmlformats.org/officeDocument/2006/relationships/image" Target="../media/image540.png"/><Relationship Id="rId10" Type="http://schemas.openxmlformats.org/officeDocument/2006/relationships/image" Target="../media/image820.png"/><Relationship Id="rId4" Type="http://schemas.openxmlformats.org/officeDocument/2006/relationships/image" Target="../media/image530.png"/><Relationship Id="rId9" Type="http://schemas.openxmlformats.org/officeDocument/2006/relationships/image" Target="../media/image580.png"/></Relationships>
</file>

<file path=ppt/slides/_rels/slide2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93.png"/><Relationship Id="rId3" Type="http://schemas.openxmlformats.org/officeDocument/2006/relationships/image" Target="../media/image610.png"/><Relationship Id="rId21" Type="http://schemas.openxmlformats.org/officeDocument/2006/relationships/image" Target="../media/image95.png"/><Relationship Id="rId17" Type="http://schemas.openxmlformats.org/officeDocument/2006/relationships/image" Target="../media/image750.png"/><Relationship Id="rId2" Type="http://schemas.openxmlformats.org/officeDocument/2006/relationships/image" Target="../media/image600.png"/><Relationship Id="rId20" Type="http://schemas.openxmlformats.org/officeDocument/2006/relationships/image" Target="../media/image67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40.png"/><Relationship Id="rId5" Type="http://schemas.openxmlformats.org/officeDocument/2006/relationships/image" Target="../media/image630.png"/><Relationship Id="rId15" Type="http://schemas.openxmlformats.org/officeDocument/2006/relationships/image" Target="../media/image730.png"/><Relationship Id="rId19" Type="http://schemas.openxmlformats.org/officeDocument/2006/relationships/image" Target="../media/image94.png"/><Relationship Id="rId4" Type="http://schemas.openxmlformats.org/officeDocument/2006/relationships/image" Target="../media/image6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0.emf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1.png"/><Relationship Id="rId3" Type="http://schemas.openxmlformats.org/officeDocument/2006/relationships/image" Target="../media/image149.png"/><Relationship Id="rId7" Type="http://schemas.openxmlformats.org/officeDocument/2006/relationships/image" Target="../media/image4900.png"/><Relationship Id="rId2" Type="http://schemas.openxmlformats.org/officeDocument/2006/relationships/image" Target="../media/image148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800.png"/><Relationship Id="rId5" Type="http://schemas.openxmlformats.org/officeDocument/2006/relationships/image" Target="../media/image4700.png"/><Relationship Id="rId4" Type="http://schemas.openxmlformats.org/officeDocument/2006/relationships/image" Target="../media/image150.png"/><Relationship Id="rId9" Type="http://schemas.openxmlformats.org/officeDocument/2006/relationships/image" Target="../media/image5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52.png"/><Relationship Id="rId7" Type="http://schemas.openxmlformats.org/officeDocument/2006/relationships/image" Target="../media/image104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90.png"/><Relationship Id="rId5" Type="http://schemas.openxmlformats.org/officeDocument/2006/relationships/image" Target="../media/image103.png"/><Relationship Id="rId4" Type="http://schemas.openxmlformats.org/officeDocument/2006/relationships/image" Target="../media/image1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image" Target="../media/image167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6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74.png"/><Relationship Id="rId7" Type="http://schemas.openxmlformats.org/officeDocument/2006/relationships/image" Target="../media/image109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75.png"/><Relationship Id="rId9" Type="http://schemas.openxmlformats.org/officeDocument/2006/relationships/image" Target="../media/image1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D45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48259" y="43820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tr-TR" sz="4800" dirty="0" smtClean="0">
                <a:solidFill>
                  <a:schemeClr val="bg1"/>
                </a:solidFill>
              </a:rPr>
              <a:t>EĞRİSEL UZAYZAMANDA DİRAC DENKLEMİ</a:t>
            </a:r>
            <a:endParaRPr lang="tr-TR" sz="4800" dirty="0">
              <a:solidFill>
                <a:schemeClr val="bg1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1199214" y="5307371"/>
            <a:ext cx="2548328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600" dirty="0" smtClean="0">
                <a:solidFill>
                  <a:schemeClr val="bg1"/>
                </a:solidFill>
              </a:rPr>
              <a:t>Prof. Dr. Özlem Yeşiltaş</a:t>
            </a:r>
          </a:p>
          <a:p>
            <a:r>
              <a:rPr lang="tr-TR" sz="1600" dirty="0" err="1">
                <a:solidFill>
                  <a:schemeClr val="bg1"/>
                </a:solidFill>
              </a:rPr>
              <a:t>Department</a:t>
            </a:r>
            <a:r>
              <a:rPr lang="tr-TR" sz="1600" dirty="0">
                <a:solidFill>
                  <a:schemeClr val="bg1"/>
                </a:solidFill>
              </a:rPr>
              <a:t> of </a:t>
            </a:r>
            <a:r>
              <a:rPr lang="tr-TR" sz="1600" dirty="0" err="1">
                <a:solidFill>
                  <a:schemeClr val="bg1"/>
                </a:solidFill>
              </a:rPr>
              <a:t>Physics</a:t>
            </a:r>
            <a:endParaRPr lang="tr-TR" sz="1600" dirty="0" smtClean="0">
              <a:solidFill>
                <a:schemeClr val="bg1"/>
              </a:solidFill>
            </a:endParaRPr>
          </a:p>
          <a:p>
            <a:r>
              <a:rPr lang="tr-TR" sz="1600" dirty="0" smtClean="0">
                <a:solidFill>
                  <a:schemeClr val="bg1"/>
                </a:solidFill>
              </a:rPr>
              <a:t>Gazi </a:t>
            </a:r>
            <a:r>
              <a:rPr lang="tr-TR" sz="1600" dirty="0" err="1">
                <a:solidFill>
                  <a:schemeClr val="bg1"/>
                </a:solidFill>
              </a:rPr>
              <a:t>University</a:t>
            </a:r>
            <a:endParaRPr lang="tr-TR" sz="1600" dirty="0">
              <a:solidFill>
                <a:schemeClr val="bg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907283" y="6141637"/>
            <a:ext cx="45331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Lecture Series on Quantum Geometry </a:t>
            </a:r>
            <a:r>
              <a:rPr lang="tr-TR" sz="1400" dirty="0">
                <a:solidFill>
                  <a:schemeClr val="bg1"/>
                </a:solidFill>
              </a:rPr>
              <a:t>&amp;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>
                <a:solidFill>
                  <a:schemeClr val="bg1"/>
                </a:solidFill>
              </a:rPr>
              <a:t>Dirac </a:t>
            </a:r>
            <a:r>
              <a:rPr lang="en-US" sz="1400" i="1" dirty="0" smtClean="0">
                <a:solidFill>
                  <a:schemeClr val="bg1"/>
                </a:solidFill>
              </a:rPr>
              <a:t>Systems</a:t>
            </a:r>
            <a:r>
              <a:rPr lang="tr-TR" sz="1400" i="1" dirty="0" smtClean="0">
                <a:solidFill>
                  <a:schemeClr val="bg1"/>
                </a:solidFill>
              </a:rPr>
              <a:t>-I</a:t>
            </a:r>
            <a:endParaRPr lang="tr-TR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i="1" dirty="0" smtClean="0">
                <a:solidFill>
                  <a:srgbClr val="FF0000"/>
                </a:solidFill>
              </a:rPr>
              <a:t>İçerik</a:t>
            </a:r>
            <a:endParaRPr lang="tr-TR" sz="3600" b="1" i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11151761" cy="4978255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tr-TR" sz="1400" b="1" dirty="0">
                <a:latin typeface="+mj-lt"/>
                <a:cs typeface="Arial" panose="020B0604020202020204" pitchFamily="34" charset="0"/>
              </a:rPr>
              <a:t>Motivasyon: </a:t>
            </a:r>
            <a:r>
              <a:rPr lang="tr-TR" sz="1400" b="1" dirty="0" err="1">
                <a:latin typeface="+mj-lt"/>
                <a:cs typeface="Arial" panose="020B0604020202020204" pitchFamily="34" charset="0"/>
              </a:rPr>
              <a:t>Spinor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alanları ve eğri uzay</a:t>
            </a:r>
            <a:endParaRPr lang="tr-TR" sz="1400" dirty="0">
              <a:latin typeface="+mj-lt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tr-TR" sz="1400" b="1" dirty="0">
                <a:latin typeface="+mj-lt"/>
                <a:cs typeface="Arial" panose="020B0604020202020204" pitchFamily="34" charset="0"/>
              </a:rPr>
              <a:t>Yerel </a:t>
            </a:r>
            <a:r>
              <a:rPr lang="tr-TR" sz="1400" b="1" dirty="0" err="1">
                <a:latin typeface="+mj-lt"/>
                <a:cs typeface="Arial" panose="020B0604020202020204" pitchFamily="34" charset="0"/>
              </a:rPr>
              <a:t>Lorentz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simetrisi ve </a:t>
            </a:r>
            <a:r>
              <a:rPr lang="tr-TR" sz="1400" b="1" dirty="0" err="1">
                <a:latin typeface="+mj-lt"/>
                <a:cs typeface="Arial" panose="020B0604020202020204" pitchFamily="34" charset="0"/>
              </a:rPr>
              <a:t>tetrad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formalizmi</a:t>
            </a:r>
            <a:endParaRPr lang="tr-TR" sz="1400" dirty="0">
              <a:latin typeface="+mj-lt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tr-TR" sz="1400" b="1" dirty="0" err="1">
                <a:latin typeface="+mj-lt"/>
                <a:cs typeface="Arial" panose="020B0604020202020204" pitchFamily="34" charset="0"/>
              </a:rPr>
              <a:t>Clifford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tr-TR" sz="1400" b="1" dirty="0" err="1">
                <a:latin typeface="+mj-lt"/>
                <a:cs typeface="Arial" panose="020B0604020202020204" pitchFamily="34" charset="0"/>
              </a:rPr>
              <a:t>cebiri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ve gamma matrisleri</a:t>
            </a:r>
            <a:endParaRPr lang="tr-TR" sz="1400" dirty="0">
              <a:latin typeface="+mj-lt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tr-TR" sz="1400" b="1" dirty="0">
                <a:latin typeface="+mj-lt"/>
                <a:cs typeface="Arial" panose="020B0604020202020204" pitchFamily="34" charset="0"/>
              </a:rPr>
              <a:t>Spin </a:t>
            </a:r>
            <a:r>
              <a:rPr lang="tr-TR" sz="1400" b="1" dirty="0" err="1">
                <a:latin typeface="+mj-lt"/>
                <a:cs typeface="Arial" panose="020B0604020202020204" pitchFamily="34" charset="0"/>
              </a:rPr>
              <a:t>connection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ve </a:t>
            </a:r>
            <a:r>
              <a:rPr lang="tr-TR" sz="1400" b="1" dirty="0" err="1">
                <a:latin typeface="+mj-lt"/>
                <a:cs typeface="Arial" panose="020B0604020202020204" pitchFamily="34" charset="0"/>
              </a:rPr>
              <a:t>kovaryant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türev</a:t>
            </a:r>
            <a:endParaRPr lang="tr-TR" sz="1400" dirty="0">
              <a:latin typeface="+mj-lt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tr-TR" sz="1400" b="1" dirty="0">
                <a:latin typeface="+mj-lt"/>
                <a:cs typeface="Arial" panose="020B0604020202020204" pitchFamily="34" charset="0"/>
              </a:rPr>
              <a:t>Eğri uzayda </a:t>
            </a:r>
            <a:r>
              <a:rPr lang="tr-TR" sz="1400" b="1" dirty="0" err="1">
                <a:latin typeface="+mj-lt"/>
                <a:cs typeface="Arial" panose="020B0604020202020204" pitchFamily="34" charset="0"/>
              </a:rPr>
              <a:t>Dirac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denklemi</a:t>
            </a:r>
            <a:endParaRPr lang="tr-TR" sz="1400" dirty="0">
              <a:latin typeface="+mj-lt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tr-TR" sz="1400" b="1" dirty="0" err="1" smtClean="0">
                <a:latin typeface="+mj-lt"/>
                <a:cs typeface="Arial" panose="020B0604020202020204" pitchFamily="34" charset="0"/>
              </a:rPr>
              <a:t>Pseudo-Hermitian</a:t>
            </a:r>
            <a:r>
              <a:rPr lang="tr-TR" sz="1400" b="1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tr-TR" sz="1400" b="1" dirty="0" err="1">
                <a:latin typeface="+mj-lt"/>
                <a:cs typeface="Arial" panose="020B0604020202020204" pitchFamily="34" charset="0"/>
              </a:rPr>
              <a:t>Dirac</a:t>
            </a:r>
            <a:r>
              <a:rPr lang="tr-TR" sz="1400" b="1" dirty="0">
                <a:latin typeface="+mj-lt"/>
                <a:cs typeface="Arial" panose="020B0604020202020204" pitchFamily="34" charset="0"/>
              </a:rPr>
              <a:t> operatörü </a:t>
            </a:r>
            <a:r>
              <a:rPr lang="tr-TR" sz="1400" b="1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tr-TR" sz="1400" b="1" dirty="0" smtClean="0">
                <a:latin typeface="+mj-lt"/>
                <a:cs typeface="Arial" panose="020B0604020202020204" pitchFamily="34" charset="0"/>
              </a:rPr>
              <a:t> Uygulama: </a:t>
            </a:r>
            <a:r>
              <a:rPr lang="tr-TR" sz="1400" b="1" dirty="0" err="1" smtClean="0">
                <a:latin typeface="+mj-lt"/>
                <a:cs typeface="Arial" panose="020B0604020202020204" pitchFamily="34" charset="0"/>
              </a:rPr>
              <a:t>Schwarzchild</a:t>
            </a:r>
            <a:r>
              <a:rPr lang="tr-TR" sz="1400" b="1" dirty="0" smtClean="0">
                <a:latin typeface="+mj-lt"/>
                <a:cs typeface="Arial" panose="020B0604020202020204" pitchFamily="34" charset="0"/>
              </a:rPr>
              <a:t> ST</a:t>
            </a:r>
            <a:endParaRPr lang="tr-TR" sz="1400" dirty="0">
              <a:latin typeface="+mj-lt"/>
              <a:cs typeface="Arial" panose="020B0604020202020204" pitchFamily="34" charset="0"/>
            </a:endParaRPr>
          </a:p>
          <a:p>
            <a:endParaRPr lang="tr-T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52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u="sng" dirty="0" smtClean="0">
                <a:solidFill>
                  <a:srgbClr val="FF0000"/>
                </a:solidFill>
              </a:rPr>
              <a:t>Motivasyon</a:t>
            </a:r>
            <a:endParaRPr lang="tr-TR" u="sng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tr-TR" sz="1800" b="1" dirty="0" smtClean="0"/>
                  <a:t>1</a:t>
                </a:r>
                <a:r>
                  <a:rPr lang="tr-TR" sz="1800" dirty="0" smtClean="0"/>
                  <a:t>- Kuramsal </a:t>
                </a:r>
              </a:p>
              <a:p>
                <a:r>
                  <a:rPr lang="tr-TR" sz="1800" b="1" dirty="0"/>
                  <a:t>2</a:t>
                </a:r>
                <a:r>
                  <a:rPr lang="tr-TR" sz="1800" dirty="0"/>
                  <a:t>- Fiziksel </a:t>
                </a:r>
                <a:r>
                  <a:rPr lang="tr-TR" sz="1800" dirty="0" smtClean="0"/>
                  <a:t> 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sSup>
                          <m:sSupPr>
                            <m:ctrlPr>
                              <a:rPr lang="tr-TR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  <m:sSub>
                          <m:sSubPr>
                            <m:ctrlPr>
                              <a:rPr lang="tr-T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a:rPr lang="tr-T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tr-T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tr-T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tr-TR" sz="1800" dirty="0" smtClean="0"/>
              </a:p>
              <a:p>
                <a:r>
                  <a:rPr lang="tr-TR" sz="1800" b="1" dirty="0" smtClean="0"/>
                  <a:t>3</a:t>
                </a:r>
                <a:r>
                  <a:rPr lang="tr-TR" sz="1800" dirty="0" smtClean="0"/>
                  <a:t>- Geometrik Zorluk</a:t>
                </a:r>
              </a:p>
              <a:p>
                <a:r>
                  <a:rPr lang="tr-TR" sz="1800" b="1" dirty="0" smtClean="0"/>
                  <a:t>4</a:t>
                </a:r>
                <a:r>
                  <a:rPr lang="tr-TR" sz="1800" dirty="0" smtClean="0"/>
                  <a:t>- </a:t>
                </a:r>
                <a:r>
                  <a:rPr lang="tr-TR" sz="1800" dirty="0" err="1" smtClean="0"/>
                  <a:t>Eğrisel</a:t>
                </a:r>
                <a:r>
                  <a:rPr lang="tr-TR" sz="1800" dirty="0" smtClean="0"/>
                  <a:t> </a:t>
                </a:r>
                <a:r>
                  <a:rPr lang="tr-TR" sz="1800" dirty="0" err="1" smtClean="0"/>
                  <a:t>uzayzamanda</a:t>
                </a:r>
                <a:r>
                  <a:rPr lang="tr-TR" sz="1800" dirty="0" smtClean="0"/>
                  <a:t> iç çarpım ve </a:t>
                </a:r>
                <a:r>
                  <a:rPr lang="tr-TR" sz="1800" dirty="0" err="1" smtClean="0"/>
                  <a:t>Hermisyenlik</a:t>
                </a:r>
                <a:endParaRPr lang="tr-TR" sz="1800" dirty="0" smtClean="0"/>
              </a:p>
              <a:p>
                <a:r>
                  <a:rPr lang="tr-TR" sz="1800" b="1" dirty="0" smtClean="0"/>
                  <a:t>5</a:t>
                </a:r>
                <a:r>
                  <a:rPr lang="tr-TR" sz="1800" dirty="0" smtClean="0"/>
                  <a:t>- de </a:t>
                </a:r>
                <a:r>
                  <a:rPr lang="tr-TR" sz="1800" dirty="0" err="1" smtClean="0"/>
                  <a:t>Sitter</a:t>
                </a:r>
                <a:r>
                  <a:rPr lang="tr-TR" sz="1800" dirty="0" smtClean="0"/>
                  <a:t> ve </a:t>
                </a:r>
                <a:r>
                  <a:rPr lang="tr-TR" sz="1800" dirty="0" err="1" smtClean="0"/>
                  <a:t>Schwarzchild</a:t>
                </a:r>
                <a:r>
                  <a:rPr lang="tr-TR" sz="1800" dirty="0" smtClean="0"/>
                  <a:t> ST</a:t>
                </a:r>
                <a:endParaRPr lang="tr-TR" sz="18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4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ikdörtgen 4"/>
          <p:cNvSpPr/>
          <p:nvPr/>
        </p:nvSpPr>
        <p:spPr>
          <a:xfrm>
            <a:off x="5961017" y="31012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i="1" dirty="0" err="1"/>
              <a:t>Dirac</a:t>
            </a:r>
            <a:r>
              <a:rPr lang="tr-TR" i="1" dirty="0"/>
              <a:t> denklemi özel görelilikle uyumludur. Peki </a:t>
            </a:r>
            <a:r>
              <a:rPr lang="tr-TR" i="1" dirty="0" err="1"/>
              <a:t>kütleçekim</a:t>
            </a:r>
            <a:r>
              <a:rPr lang="tr-TR" i="1" dirty="0"/>
              <a:t> varsa ne olur?</a:t>
            </a:r>
          </a:p>
        </p:txBody>
      </p:sp>
    </p:spTree>
    <p:extLst>
      <p:ext uri="{BB962C8B-B14F-4D97-AF65-F5344CB8AC3E}">
        <p14:creationId xmlns:p14="http://schemas.microsoft.com/office/powerpoint/2010/main" val="217667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341631"/>
            <a:ext cx="7618452" cy="640080"/>
          </a:xfrm>
        </p:spPr>
        <p:txBody>
          <a:bodyPr rtlCol="0">
            <a:noAutofit/>
          </a:bodyPr>
          <a:lstStyle/>
          <a:p>
            <a:r>
              <a:rPr lang="tr-TR" b="1" dirty="0" err="1"/>
              <a:t>Eğrisel</a:t>
            </a:r>
            <a:r>
              <a:rPr lang="tr-TR" b="1" dirty="0"/>
              <a:t> </a:t>
            </a:r>
            <a:r>
              <a:rPr lang="tr-TR" b="1" dirty="0" err="1"/>
              <a:t>Uzayzamanda</a:t>
            </a:r>
            <a:r>
              <a:rPr lang="tr-TR" b="1" dirty="0"/>
              <a:t> </a:t>
            </a:r>
            <a:r>
              <a:rPr lang="tr-TR" b="1" dirty="0" err="1"/>
              <a:t>Dirac</a:t>
            </a:r>
            <a:r>
              <a:rPr lang="tr-TR" b="1" dirty="0"/>
              <a:t> Denklemi: Neden?</a:t>
            </a:r>
            <a:endParaRPr lang="tr-TR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521207" y="1385113"/>
            <a:ext cx="5574793" cy="4936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600" b="1" dirty="0"/>
              <a:t>1</a:t>
            </a:r>
            <a:r>
              <a:rPr lang="tr-TR" sz="1800" b="1" dirty="0"/>
              <a:t>. Motivasyon</a:t>
            </a:r>
          </a:p>
          <a:p>
            <a:r>
              <a:rPr lang="tr-TR" sz="1800" dirty="0"/>
              <a:t>Düz </a:t>
            </a:r>
            <a:r>
              <a:rPr lang="tr-TR" sz="1800" dirty="0" err="1"/>
              <a:t>uzayzamanda</a:t>
            </a:r>
            <a:r>
              <a:rPr lang="tr-TR" sz="1800" dirty="0"/>
              <a:t> </a:t>
            </a:r>
            <a:r>
              <a:rPr lang="tr-TR" sz="1800" dirty="0" err="1"/>
              <a:t>Dirac</a:t>
            </a:r>
            <a:r>
              <a:rPr lang="tr-TR" sz="1800" dirty="0"/>
              <a:t> denklemi özel görelilik ile uyumludur.</a:t>
            </a:r>
          </a:p>
          <a:p>
            <a:r>
              <a:rPr lang="tr-TR" sz="1800" dirty="0"/>
              <a:t>Ancak </a:t>
            </a:r>
            <a:r>
              <a:rPr lang="tr-TR" sz="1800" dirty="0" err="1"/>
              <a:t>kütleçekim</a:t>
            </a:r>
            <a:r>
              <a:rPr lang="tr-TR" sz="1800" dirty="0"/>
              <a:t> varlığında </a:t>
            </a:r>
            <a:r>
              <a:rPr lang="tr-TR" sz="1800" dirty="0" err="1"/>
              <a:t>uzayzaman</a:t>
            </a:r>
            <a:r>
              <a:rPr lang="tr-TR" sz="1800" dirty="0"/>
              <a:t> eğridir.</a:t>
            </a:r>
          </a:p>
          <a:p>
            <a:r>
              <a:rPr lang="tr-TR" sz="1800" dirty="0" err="1"/>
              <a:t>Spinor</a:t>
            </a:r>
            <a:r>
              <a:rPr lang="tr-TR" sz="1800" dirty="0"/>
              <a:t> alanların eğri geometri içinde nasıl tanımlanacağı açık değildir</a:t>
            </a:r>
            <a:r>
              <a:rPr lang="tr-TR" sz="1800" dirty="0" smtClean="0"/>
              <a:t>.</a:t>
            </a:r>
          </a:p>
          <a:p>
            <a:endParaRPr lang="tr-TR" dirty="0"/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tr-T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123879" y="5684558"/>
            <a:ext cx="8432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/>
              <a:t>Eğri </a:t>
            </a:r>
            <a:r>
              <a:rPr lang="tr-TR" sz="2400" dirty="0" err="1"/>
              <a:t>uzayzamanda</a:t>
            </a:r>
            <a:r>
              <a:rPr lang="tr-TR" sz="2400" dirty="0"/>
              <a:t> spin-1/2 alanların geometrik tanımı nedir</a:t>
            </a:r>
            <a:r>
              <a:rPr lang="tr-TR" sz="2400" dirty="0" smtClean="0"/>
              <a:t>?</a:t>
            </a:r>
            <a:endParaRPr lang="tr-TR" sz="2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98278"/>
            <a:ext cx="5806190" cy="386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Tetrad</a:t>
            </a:r>
            <a:r>
              <a:rPr lang="tr-TR" dirty="0"/>
              <a:t> (</a:t>
            </a:r>
            <a:r>
              <a:rPr lang="tr-TR" dirty="0" err="1"/>
              <a:t>Vierbein</a:t>
            </a:r>
            <a:r>
              <a:rPr lang="tr-TR" dirty="0"/>
              <a:t>) Formalizmi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5556504" cy="4965192"/>
          </a:xfrm>
        </p:spPr>
        <p:txBody>
          <a:bodyPr/>
          <a:lstStyle/>
          <a:p>
            <a:r>
              <a:rPr lang="tr-TR" sz="1600" b="1" dirty="0" err="1"/>
              <a:t>Spinorlar</a:t>
            </a:r>
            <a:r>
              <a:rPr lang="tr-TR" sz="1600" b="1" dirty="0"/>
              <a:t>:</a:t>
            </a:r>
            <a:endParaRPr lang="tr-T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600" dirty="0"/>
              <a:t>Vektör değildir.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600" dirty="0"/>
              <a:t>Genel koordinat dönüşümleri altında doğrudan tanımlanamaz.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600" dirty="0"/>
              <a:t>Sadece yerel </a:t>
            </a:r>
            <a:r>
              <a:rPr lang="tr-TR" sz="1600" dirty="0" err="1"/>
              <a:t>Lorentz</a:t>
            </a:r>
            <a:r>
              <a:rPr lang="tr-TR" sz="1600" dirty="0"/>
              <a:t> dönüşümleri altında anlamlıdır</a:t>
            </a:r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84814" y="5759796"/>
            <a:ext cx="113775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Bu nedenle </a:t>
            </a:r>
            <a:r>
              <a:rPr lang="tr-TR" sz="2000" dirty="0" err="1"/>
              <a:t>uzayzamanın</a:t>
            </a:r>
            <a:r>
              <a:rPr lang="tr-TR" sz="2000" dirty="0"/>
              <a:t> her noktasında </a:t>
            </a:r>
            <a:r>
              <a:rPr lang="tr-TR" sz="2000" dirty="0" err="1"/>
              <a:t>ortonormal</a:t>
            </a:r>
            <a:r>
              <a:rPr lang="tr-TR" sz="2000" dirty="0"/>
              <a:t> bir yerel </a:t>
            </a:r>
            <a:r>
              <a:rPr lang="tr-TR" sz="2000" dirty="0" err="1"/>
              <a:t>Lorentz</a:t>
            </a:r>
            <a:r>
              <a:rPr lang="tr-TR" sz="2000" dirty="0"/>
              <a:t> çerçevesi seçmemiz gerekir.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39" y="1296851"/>
            <a:ext cx="6502940" cy="419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5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Spinorlar</a:t>
            </a:r>
            <a:r>
              <a:rPr lang="tr-TR" dirty="0"/>
              <a:t> Neden </a:t>
            </a:r>
            <a:r>
              <a:rPr lang="tr-TR" dirty="0" err="1"/>
              <a:t>Tensor</a:t>
            </a:r>
            <a:r>
              <a:rPr lang="tr-TR" dirty="0"/>
              <a:t> Değildir?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89595" y="1259174"/>
                <a:ext cx="5556504" cy="5126636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tr-TR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tr-TR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tr-TR" sz="24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89595" y="1259174"/>
                <a:ext cx="5556504" cy="512663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etin kutusu 3"/>
          <p:cNvSpPr txBox="1"/>
          <p:nvPr/>
        </p:nvSpPr>
        <p:spPr>
          <a:xfrm>
            <a:off x="521207" y="1259174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Düz 2B uzay</a:t>
            </a:r>
            <a:endParaRPr lang="tr-TR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2317607" y="3714770"/>
                <a:ext cx="1139254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tr-TR" sz="2400" dirty="0" smtClean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tr-TR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sz="24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tr-TR" sz="2400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tr-TR" sz="24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tr-TR" sz="2400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7607" y="3714770"/>
                <a:ext cx="1139254" cy="693844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521207" y="3436973"/>
            <a:ext cx="167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b="1" dirty="0"/>
              <a:t>2 bileşenli </a:t>
            </a:r>
            <a:r>
              <a:rPr lang="tr-TR" sz="1400" b="1" dirty="0" err="1"/>
              <a:t>spinor</a:t>
            </a:r>
            <a:r>
              <a:rPr lang="tr-TR" sz="14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2088431" y="4567562"/>
                <a:ext cx="1691873" cy="553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tr-T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</m:t>
                      </m:r>
                      <m:sSup>
                        <m:sSupPr>
                          <m:ctrlP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tr-T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tr-TR" sz="2400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431" y="4567562"/>
                <a:ext cx="1691873" cy="553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7135318" y="1858780"/>
                <a:ext cx="395832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tr-T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tr-TR" sz="2400" b="0" dirty="0" smtClean="0">
                  <a:ea typeface="Cambria Math" panose="02040503050406030204" pitchFamily="18" charset="0"/>
                </a:endParaRPr>
              </a:p>
              <a:p>
                <a:r>
                  <a:rPr lang="tr-TR" sz="2400" dirty="0" smtClean="0"/>
                  <a:t>Vektörler </a:t>
                </a:r>
                <a14:m>
                  <m:oMath xmlns:m="http://schemas.openxmlformats.org/officeDocument/2006/math"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𝑆𝑂</m:t>
                    </m:r>
                    <m:r>
                      <a:rPr lang="tr-TR" sz="2400" b="0" i="1" smtClean="0">
                        <a:latin typeface="Cambria Math" panose="02040503050406030204" pitchFamily="18" charset="0"/>
                      </a:rPr>
                      <m:t>(2)</m:t>
                    </m:r>
                  </m:oMath>
                </a14:m>
                <a:r>
                  <a:rPr lang="tr-TR" sz="2400" dirty="0" smtClean="0"/>
                  <a:t> </a:t>
                </a:r>
                <a:r>
                  <a:rPr lang="tr-TR" sz="2400" dirty="0"/>
                  <a:t>temsili taşır.</a:t>
                </a:r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5318" y="1858780"/>
                <a:ext cx="3958328" cy="830997"/>
              </a:xfrm>
              <a:prstGeom prst="rect">
                <a:avLst/>
              </a:prstGeom>
              <a:blipFill>
                <a:blip r:embed="rId5"/>
                <a:stretch>
                  <a:fillRect l="-2308" r="-1231" b="-1691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7513725" y="3877026"/>
                <a:ext cx="19754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tr-T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tr-T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tr-T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tr-TR" sz="2400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725" y="3877026"/>
                <a:ext cx="1975477" cy="369332"/>
              </a:xfrm>
              <a:prstGeom prst="rect">
                <a:avLst/>
              </a:prstGeom>
              <a:blipFill>
                <a:blip r:embed="rId6"/>
                <a:stretch>
                  <a:fillRect l="-3086" r="-4321" b="-3606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Dikdörtgen 11"/>
          <p:cNvSpPr/>
          <p:nvPr/>
        </p:nvSpPr>
        <p:spPr>
          <a:xfrm>
            <a:off x="6775554" y="4500844"/>
            <a:ext cx="4108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err="1"/>
              <a:t>Spinorlar</a:t>
            </a:r>
            <a:r>
              <a:rPr lang="tr-TR" sz="2400" dirty="0"/>
              <a:t> Spin(2) temsili taşır.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2723463" y="5527975"/>
            <a:ext cx="83701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Eğri </a:t>
            </a:r>
            <a:r>
              <a:rPr lang="tr-TR" sz="2000" dirty="0" err="1"/>
              <a:t>uzayzamanda</a:t>
            </a:r>
            <a:r>
              <a:rPr lang="tr-TR" sz="2000" dirty="0"/>
              <a:t> global </a:t>
            </a:r>
            <a:r>
              <a:rPr lang="tr-TR" sz="2000" dirty="0" err="1"/>
              <a:t>Lorentz</a:t>
            </a:r>
            <a:r>
              <a:rPr lang="tr-TR" sz="2000" dirty="0"/>
              <a:t> simetrisi yoktur.</a:t>
            </a:r>
            <a:br>
              <a:rPr lang="tr-TR" sz="2000" dirty="0"/>
            </a:br>
            <a:r>
              <a:rPr lang="tr-TR" sz="2000" dirty="0" err="1"/>
              <a:t>Spinor</a:t>
            </a:r>
            <a:r>
              <a:rPr lang="tr-TR" sz="2000" dirty="0"/>
              <a:t> alanı nasıl tanımlanır?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8357127" y="6126170"/>
            <a:ext cx="25737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i="1" dirty="0"/>
              <a:t>Spin(2)</a:t>
            </a:r>
            <a:r>
              <a:rPr lang="tr-TR" sz="1400" dirty="0"/>
              <a:t>→</a:t>
            </a:r>
            <a:r>
              <a:rPr lang="tr-TR" sz="1400" i="1" dirty="0"/>
              <a:t>SO(2) </a:t>
            </a:r>
            <a:r>
              <a:rPr lang="tr-TR" sz="1400" i="1" dirty="0" smtClean="0"/>
              <a:t> (</a:t>
            </a:r>
            <a:r>
              <a:rPr lang="tr-TR" sz="1400" i="1" dirty="0" err="1"/>
              <a:t>double</a:t>
            </a:r>
            <a:r>
              <a:rPr lang="tr-TR" sz="1400" i="1" dirty="0"/>
              <a:t> </a:t>
            </a:r>
            <a:r>
              <a:rPr lang="tr-TR" sz="1400" i="1" dirty="0" err="1"/>
              <a:t>cover</a:t>
            </a:r>
            <a:r>
              <a:rPr lang="tr-TR" sz="1400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006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Tetrad</a:t>
            </a:r>
            <a:r>
              <a:rPr lang="tr-TR" dirty="0"/>
              <a:t> Alanının Tanımı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14793" y="1289155"/>
                <a:ext cx="5781207" cy="5186596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=0,1,2,3</m:t>
                      </m:r>
                    </m:oMath>
                  </m:oMathPara>
                </a14:m>
                <a:endParaRPr lang="tr-TR" sz="1600" b="0" dirty="0" smtClean="0"/>
              </a:p>
              <a:p>
                <a:r>
                  <a:rPr lang="tr-TR" sz="1600" dirty="0" smtClean="0"/>
                  <a:t> </a:t>
                </a:r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tr-TR" sz="1600" dirty="0" smtClean="0"/>
                  <a:t>: yerel </a:t>
                </a:r>
                <a:r>
                  <a:rPr lang="tr-TR" sz="1600" dirty="0" err="1" smtClean="0"/>
                  <a:t>Lorentz</a:t>
                </a:r>
                <a:r>
                  <a:rPr lang="tr-TR" sz="1600" dirty="0" smtClean="0"/>
                  <a:t> indeksleri, </a:t>
                </a:r>
                <a14:m>
                  <m:oMath xmlns:m="http://schemas.openxmlformats.org/officeDocument/2006/math">
                    <m:r>
                      <a:rPr lang="tr-T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tr-T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tr-T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tr-TR" sz="1600" dirty="0" smtClean="0"/>
                  <a:t>: koordinat indeksi</a:t>
                </a:r>
              </a:p>
              <a:p>
                <a:r>
                  <a:rPr lang="tr-TR" sz="1600" dirty="0" err="1" smtClean="0"/>
                  <a:t>Tetrad</a:t>
                </a:r>
                <a:r>
                  <a:rPr lang="tr-TR" sz="1600" dirty="0" smtClean="0"/>
                  <a:t> alanı: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bSup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tr-T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endParaRPr lang="tr-TR" sz="1600" dirty="0" smtClean="0"/>
              </a:p>
              <a:p>
                <a:r>
                  <a:rPr lang="tr-TR" sz="1600" dirty="0"/>
                  <a:t>Yani her noktada </a:t>
                </a:r>
                <a:r>
                  <a:rPr lang="tr-TR" sz="1600" dirty="0" err="1"/>
                  <a:t>tangent</a:t>
                </a:r>
                <a:r>
                  <a:rPr lang="tr-TR" sz="1600" dirty="0"/>
                  <a:t> uzayda bir baz seçiyoruz.</a:t>
                </a:r>
              </a:p>
              <a:p>
                <a:r>
                  <a:rPr lang="tr-TR" sz="1600" dirty="0"/>
                  <a:t>Dual baz</a:t>
                </a:r>
                <a:r>
                  <a:rPr lang="tr-TR" sz="1600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  <m:sup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bSup>
                    <m:d>
                      <m:dPr>
                        <m:ctrlPr>
                          <a:rPr lang="tr-TR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lang="tr-TR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  <m:sup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</m:oMath>
                </a14:m>
                <a:endParaRPr lang="tr-TR" sz="16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tr-T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sSubSup>
                        <m:sSubSup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</m:oMath>
                  </m:oMathPara>
                </a14:m>
                <a:endParaRPr lang="tr-TR" sz="1600" dirty="0" smtClean="0"/>
              </a:p>
              <a:p>
                <a:r>
                  <a:rPr lang="tr-TR" sz="1600" dirty="0" smtClean="0"/>
                  <a:t>Tetrad’lar Minkowski metriğine göre </a:t>
                </a:r>
                <a:r>
                  <a:rPr lang="tr-TR" sz="1600" dirty="0" err="1" smtClean="0"/>
                  <a:t>ortonormallik</a:t>
                </a:r>
                <a:r>
                  <a:rPr lang="tr-TR" sz="1600" dirty="0" smtClean="0"/>
                  <a:t> sağlar.</a:t>
                </a:r>
              </a:p>
              <a:p>
                <a:endParaRPr lang="tr-TR" sz="16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14793" y="1289155"/>
                <a:ext cx="5781207" cy="5186596"/>
              </a:xfrm>
              <a:blipFill>
                <a:blip r:embed="rId2"/>
                <a:stretch>
                  <a:fillRect l="-6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Dikdörtgen 4"/>
              <p:cNvSpPr/>
              <p:nvPr/>
            </p:nvSpPr>
            <p:spPr>
              <a:xfrm>
                <a:off x="6225125" y="4113747"/>
                <a:ext cx="5425440" cy="11190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tr-TR" sz="1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tr-TR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d>
                      <m:dPr>
                        <m:ctrlPr>
                          <a:rPr lang="tr-TR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tr-TR" sz="1400" dirty="0" smtClean="0"/>
                  <a:t> </a:t>
                </a:r>
                <a:r>
                  <a:rPr lang="tr-TR" sz="1400" dirty="0"/>
                  <a:t>eğridir.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tr-TR" sz="1400" dirty="0"/>
                  <a:t>Ancak her noktada </a:t>
                </a:r>
                <a14:m>
                  <m:oMath xmlns:m="http://schemas.openxmlformats.org/officeDocument/2006/math"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tr-T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tr-TR" sz="1400" dirty="0" smtClean="0"/>
                  <a:t>noktasında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tr-TR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tr-T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p>
                      <m:sSupPr>
                        <m:ctrlPr>
                          <a:rPr lang="tr-T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tr-T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1,3</m:t>
                        </m:r>
                      </m:sup>
                    </m:sSup>
                  </m:oMath>
                </a14:m>
                <a:r>
                  <a:rPr lang="tr-TR" sz="1400" dirty="0" smtClean="0"/>
                  <a:t>   </a:t>
                </a:r>
                <a:r>
                  <a:rPr lang="tr-TR" sz="1400" dirty="0"/>
                  <a:t>ve yerel </a:t>
                </a:r>
                <a:r>
                  <a:rPr lang="tr-TR" sz="1400" dirty="0" err="1"/>
                  <a:t>Lorentz</a:t>
                </a:r>
                <a:r>
                  <a:rPr lang="tr-TR" sz="1400" dirty="0"/>
                  <a:t> simetrisi tanımlanır. </a:t>
                </a:r>
                <a:r>
                  <a:rPr lang="tr-TR" sz="1400" dirty="0" err="1"/>
                  <a:t>Spinor</a:t>
                </a:r>
                <a:r>
                  <a:rPr lang="tr-TR" sz="1400" dirty="0"/>
                  <a:t> alanı bu fiber üzerinde yaşar.</a:t>
                </a:r>
              </a:p>
            </p:txBody>
          </p:sp>
        </mc:Choice>
        <mc:Fallback xmlns="">
          <p:sp>
            <p:nvSpPr>
              <p:cNvPr id="5" name="Dikdörtgen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125" y="4113747"/>
                <a:ext cx="5425440" cy="1119089"/>
              </a:xfrm>
              <a:prstGeom prst="rect">
                <a:avLst/>
              </a:prstGeom>
              <a:blipFill>
                <a:blip r:embed="rId3"/>
                <a:stretch>
                  <a:fillRect l="-337" r="-337" b="-10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7927665" y="1732992"/>
                <a:ext cx="20203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sz="1400" dirty="0" smtClean="0"/>
                  <a:t>: yerel </a:t>
                </a:r>
                <a:r>
                  <a:rPr lang="tr-TR" sz="1400" dirty="0" err="1" smtClean="0"/>
                  <a:t>Lorentz</a:t>
                </a:r>
                <a:r>
                  <a:rPr lang="tr-TR" sz="1400" dirty="0" smtClean="0"/>
                  <a:t> indeksi</a:t>
                </a:r>
                <a:endParaRPr lang="tr-TR" sz="1400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7665" y="1732992"/>
                <a:ext cx="2020361" cy="215444"/>
              </a:xfrm>
              <a:prstGeom prst="rect">
                <a:avLst/>
              </a:prstGeom>
              <a:blipFill>
                <a:blip r:embed="rId4"/>
                <a:stretch>
                  <a:fillRect l="-2108" t="-27778" r="-3614" b="-4444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7966696" y="2377573"/>
                <a:ext cx="19191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tr-T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tr-T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tr-TR" sz="1400" dirty="0" smtClean="0"/>
                  <a:t>: koordinat indeksleri</a:t>
                </a:r>
                <a:endParaRPr lang="tr-TR" sz="1400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6696" y="2377573"/>
                <a:ext cx="1919180" cy="215444"/>
              </a:xfrm>
              <a:prstGeom prst="rect">
                <a:avLst/>
              </a:prstGeom>
              <a:blipFill>
                <a:blip r:embed="rId5"/>
                <a:stretch>
                  <a:fillRect l="-3492" t="-28571" r="-3810" b="-4857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1810302" y="5673457"/>
                <a:ext cx="2790187" cy="34509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tr-T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d>
                        <m:dPr>
                          <m:ctrlPr>
                            <a:rPr lang="tr-TR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bSup>
                      <m:d>
                        <m:dPr>
                          <m:ctrlPr>
                            <a:rPr lang="tr-TR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tr-TR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d>
                        <m:dPr>
                          <m:ctrlPr>
                            <a:rPr lang="tr-TR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tr-T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sz="2000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</m:oMath>
                  </m:oMathPara>
                </a14:m>
                <a:endParaRPr lang="tr-TR" sz="2000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302" y="5673457"/>
                <a:ext cx="2790187" cy="345094"/>
              </a:xfrm>
              <a:prstGeom prst="rect">
                <a:avLst/>
              </a:prstGeom>
              <a:blipFill>
                <a:blip r:embed="rId6"/>
                <a:stretch>
                  <a:fillRect l="-1304" b="-1896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Dikdörtgen 8"/>
              <p:cNvSpPr/>
              <p:nvPr/>
            </p:nvSpPr>
            <p:spPr>
              <a:xfrm>
                <a:off x="1681369" y="6103341"/>
                <a:ext cx="2506840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tr-TR" sz="16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tr-TR" sz="160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d>
                      <m:dPr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sSubSup>
                      <m:sSubSupPr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bSup>
                    <m:d>
                      <m:dPr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sSubSup>
                      <m:sSubSupPr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  <m:sup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  <m:d>
                      <m:dPr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sz="1600" i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9" name="Dikdörtgen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1369" y="6103341"/>
                <a:ext cx="2506840" cy="372410"/>
              </a:xfrm>
              <a:prstGeom prst="rect">
                <a:avLst/>
              </a:prstGeom>
              <a:blipFill>
                <a:blip r:embed="rId7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ikdörtgen 10"/>
          <p:cNvSpPr/>
          <p:nvPr/>
        </p:nvSpPr>
        <p:spPr>
          <a:xfrm>
            <a:off x="6225125" y="5232836"/>
            <a:ext cx="41132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/>
              <a:t>Spinor</a:t>
            </a:r>
            <a:r>
              <a:rPr lang="tr-TR" sz="1400" dirty="0"/>
              <a:t> alanı bir </a:t>
            </a:r>
            <a:r>
              <a:rPr lang="tr-TR" sz="1400" dirty="0" err="1"/>
              <a:t>spin</a:t>
            </a:r>
            <a:r>
              <a:rPr lang="tr-TR" sz="1400" dirty="0"/>
              <a:t> demeti (</a:t>
            </a:r>
            <a:r>
              <a:rPr lang="tr-TR" sz="1400" dirty="0" err="1"/>
              <a:t>spin</a:t>
            </a:r>
            <a:r>
              <a:rPr lang="tr-TR" sz="1400" dirty="0"/>
              <a:t> </a:t>
            </a:r>
            <a:r>
              <a:rPr lang="tr-TR" sz="1400" dirty="0" err="1"/>
              <a:t>bundle</a:t>
            </a:r>
            <a:r>
              <a:rPr lang="tr-TR" sz="1400" dirty="0"/>
              <a:t>) </a:t>
            </a:r>
            <a:r>
              <a:rPr lang="tr-TR" sz="1400" dirty="0" smtClean="0"/>
              <a:t>kesitidir.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38250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480484" cy="640080"/>
          </a:xfrm>
        </p:spPr>
        <p:txBody>
          <a:bodyPr/>
          <a:lstStyle/>
          <a:p>
            <a:r>
              <a:rPr lang="it-IT" dirty="0"/>
              <a:t>Yerel Clifford Cebiri ve Gamma Matrisleri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421931" y="1422545"/>
            <a:ext cx="5556504" cy="4991318"/>
          </a:xfrm>
        </p:spPr>
        <p:txBody>
          <a:bodyPr>
            <a:normAutofit/>
          </a:bodyPr>
          <a:lstStyle/>
          <a:p>
            <a:r>
              <a:rPr lang="tr-TR" sz="1800" dirty="0"/>
              <a:t>Yerel </a:t>
            </a:r>
            <a:r>
              <a:rPr lang="tr-TR" sz="1800" dirty="0" err="1"/>
              <a:t>Minkowski</a:t>
            </a:r>
            <a:r>
              <a:rPr lang="tr-TR" sz="1800" dirty="0"/>
              <a:t> uzayında </a:t>
            </a:r>
            <a:r>
              <a:rPr lang="tr-TR" sz="1800" dirty="0" err="1"/>
              <a:t>Clifford</a:t>
            </a:r>
            <a:r>
              <a:rPr lang="tr-TR" sz="1800" dirty="0"/>
              <a:t> </a:t>
            </a:r>
            <a:r>
              <a:rPr lang="tr-TR" sz="1800" dirty="0" err="1"/>
              <a:t>cebiri</a:t>
            </a:r>
            <a:r>
              <a:rPr lang="tr-TR" sz="1800" dirty="0"/>
              <a:t> </a:t>
            </a:r>
            <a:r>
              <a:rPr lang="tr-TR" sz="1800" dirty="0" smtClean="0"/>
              <a:t>tanımlanır:</a:t>
            </a:r>
            <a:endParaRPr lang="tr-TR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1847785" y="2194997"/>
                <a:ext cx="1612044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785" y="2194997"/>
                <a:ext cx="1612044" cy="281937"/>
              </a:xfrm>
              <a:prstGeom prst="rect">
                <a:avLst/>
              </a:prstGeom>
              <a:blipFill>
                <a:blip r:embed="rId2"/>
                <a:stretch>
                  <a:fillRect t="-2174" r="-377" b="-28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1546164" y="2690684"/>
                <a:ext cx="2215286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𝑑𝑖𝑎𝑔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−1,1,1,1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164" y="2690684"/>
                <a:ext cx="2215286" cy="281937"/>
              </a:xfrm>
              <a:prstGeom prst="rect">
                <a:avLst/>
              </a:prstGeom>
              <a:blipFill>
                <a:blip r:embed="rId3"/>
                <a:stretch>
                  <a:fillRect l="-1928" t="-2128" b="-3404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1512810" y="3548872"/>
            <a:ext cx="3894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Koordinat indeksli </a:t>
            </a:r>
            <a:r>
              <a:rPr lang="tr-TR" dirty="0" smtClean="0"/>
              <a:t>gamma matrisleri: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1847785" y="4076241"/>
                <a:ext cx="1770356" cy="293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785" y="4076241"/>
                <a:ext cx="1770356" cy="293222"/>
              </a:xfrm>
              <a:prstGeom prst="rect">
                <a:avLst/>
              </a:prstGeom>
              <a:blipFill>
                <a:blip r:embed="rId4"/>
                <a:stretch>
                  <a:fillRect l="-2405" t="-2083" b="-208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1546164" y="4750535"/>
                <a:ext cx="26245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}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164" y="4750535"/>
                <a:ext cx="2624565" cy="276999"/>
              </a:xfrm>
              <a:prstGeom prst="rect">
                <a:avLst/>
              </a:prstGeom>
              <a:blipFill>
                <a:blip r:embed="rId5"/>
                <a:stretch>
                  <a:fillRect l="-2791" b="-4130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ikdörtgen 8"/>
          <p:cNvSpPr/>
          <p:nvPr/>
        </p:nvSpPr>
        <p:spPr>
          <a:xfrm>
            <a:off x="6196149" y="198550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Eğri uzayda </a:t>
            </a:r>
            <a:r>
              <a:rPr lang="tr-TR" dirty="0" err="1"/>
              <a:t>Clifford</a:t>
            </a:r>
            <a:r>
              <a:rPr lang="tr-TR" dirty="0"/>
              <a:t> </a:t>
            </a:r>
            <a:r>
              <a:rPr lang="tr-TR" dirty="0" err="1"/>
              <a:t>cebiri</a:t>
            </a:r>
            <a:r>
              <a:rPr lang="tr-TR" dirty="0"/>
              <a:t> artık sabit değil, metrik ile birlikte noktaya bağlıdır</a:t>
            </a:r>
            <a:r>
              <a:rPr lang="tr-TR" dirty="0" smtClean="0"/>
              <a:t>.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7474626" y="4092464"/>
                <a:ext cx="17695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626" y="4092464"/>
                <a:ext cx="1769523" cy="276999"/>
              </a:xfrm>
              <a:prstGeom prst="rect">
                <a:avLst/>
              </a:prstGeom>
              <a:blipFill>
                <a:blip r:embed="rId6"/>
                <a:stretch>
                  <a:fillRect l="-2414" b="-3695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7567991" y="4749693"/>
                <a:ext cx="15760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𝑆𝑝𝑖𝑛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(1,3)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991" y="4749693"/>
                <a:ext cx="1576009" cy="276999"/>
              </a:xfrm>
              <a:prstGeom prst="rect">
                <a:avLst/>
              </a:prstGeom>
              <a:blipFill>
                <a:blip r:embed="rId7"/>
                <a:stretch>
                  <a:fillRect l="-2703" r="-4633" b="-3695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Dikdörtgen 12"/>
          <p:cNvSpPr/>
          <p:nvPr/>
        </p:nvSpPr>
        <p:spPr>
          <a:xfrm>
            <a:off x="6679474" y="546075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Gamma alanı </a:t>
            </a:r>
            <a:r>
              <a:rPr lang="tr-TR" dirty="0" err="1"/>
              <a:t>tetrad</a:t>
            </a:r>
            <a:r>
              <a:rPr lang="tr-TR" dirty="0"/>
              <a:t> seçimine bağlıdır</a:t>
            </a:r>
          </a:p>
        </p:txBody>
      </p:sp>
    </p:spTree>
    <p:extLst>
      <p:ext uri="{BB962C8B-B14F-4D97-AF65-F5344CB8AC3E}">
        <p14:creationId xmlns:p14="http://schemas.microsoft.com/office/powerpoint/2010/main" val="85920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21207" y="299803"/>
            <a:ext cx="6877119" cy="788333"/>
          </a:xfrm>
        </p:spPr>
        <p:txBody>
          <a:bodyPr rtlCol="0">
            <a:normAutofit fontScale="90000"/>
          </a:bodyPr>
          <a:lstStyle/>
          <a:p>
            <a:pPr rtl="0"/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Eğri </a:t>
            </a:r>
            <a:r>
              <a:rPr lang="tr-TR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uzayzaman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arka planında  spin-1/2 </a:t>
            </a:r>
            <a:r>
              <a:rPr lang="tr-TR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prçacık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için  </a:t>
            </a:r>
            <a:r>
              <a:rPr lang="tr-TR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Hamiltoniyen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İçerik Yer Tutucusu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tr-TR" dirty="0" err="1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Eğrisel</a:t>
            </a:r>
            <a:r>
              <a:rPr lang="tr-TR" dirty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</a:t>
            </a:r>
            <a:r>
              <a:rPr lang="tr-TR" dirty="0" err="1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Uzayzamanda</a:t>
            </a:r>
            <a:r>
              <a:rPr lang="tr-TR" dirty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</a:t>
            </a:r>
            <a:r>
              <a:rPr lang="tr-TR" dirty="0" err="1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Dirac</a:t>
            </a:r>
            <a:r>
              <a:rPr lang="tr-TR" dirty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Denklemi</a:t>
            </a:r>
            <a:endParaRPr lang="tr-T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/>
              <p:cNvSpPr txBox="1"/>
              <p:nvPr/>
            </p:nvSpPr>
            <p:spPr>
              <a:xfrm>
                <a:off x="521207" y="1954180"/>
                <a:ext cx="2550185" cy="414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bar>
                                <m:barPr>
                                  <m:ctrlPr>
                                    <a:rPr lang="tr-T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tr-T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bar>
                            </m:e>
                            <m:sup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d>
                            <m:d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" name="Metin kutusu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07" y="1954180"/>
                <a:ext cx="2550185" cy="414537"/>
              </a:xfrm>
              <a:prstGeom prst="rect">
                <a:avLst/>
              </a:prstGeom>
              <a:blipFill>
                <a:blip r:embed="rId3"/>
                <a:stretch>
                  <a:fillRect r="-1432" b="-735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6207240" y="1994767"/>
                <a:ext cx="1936236" cy="333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</m:ba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</m:bar>
                      </m:e>
                      <m:sup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</m:bar>
                      </m:e>
                      <m:sup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p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</m:ba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p>
                    </m:sSup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240" y="1994767"/>
                <a:ext cx="1936236" cy="333361"/>
              </a:xfrm>
              <a:prstGeom prst="rect">
                <a:avLst/>
              </a:prstGeom>
              <a:blipFill>
                <a:blip r:embed="rId4"/>
                <a:stretch>
                  <a:fillRect l="-4088" t="-23636" r="-1887" b="-2545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521207" y="2583512"/>
                <a:ext cx="2595519" cy="3190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07" y="2583512"/>
                <a:ext cx="2595519" cy="319062"/>
              </a:xfrm>
              <a:prstGeom prst="rect">
                <a:avLst/>
              </a:prstGeom>
              <a:blipFill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607672" y="3559446"/>
                <a:ext cx="1770356" cy="3491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bar>
                            <m:bar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</m:ba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672" y="3559446"/>
                <a:ext cx="1770356" cy="349135"/>
              </a:xfrm>
              <a:prstGeom prst="rect">
                <a:avLst/>
              </a:prstGeom>
              <a:blipFill>
                <a:blip r:embed="rId6"/>
                <a:stretch>
                  <a:fillRect l="-2759" b="-175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541609" y="4207985"/>
                <a:ext cx="178548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09" y="4207985"/>
                <a:ext cx="1785489" cy="518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6316082" y="4109112"/>
                <a:ext cx="2027158" cy="3581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𝜆𝜇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𝜇𝜆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sup>
                      </m:sSubSup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082" y="4109112"/>
                <a:ext cx="2027158" cy="358175"/>
              </a:xfrm>
              <a:prstGeom prst="rect">
                <a:avLst/>
              </a:prstGeom>
              <a:blipFill>
                <a:blip r:embed="rId8"/>
                <a:stretch>
                  <a:fillRect t="-1695" b="-1864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ikdörtgen 8"/>
          <p:cNvSpPr/>
          <p:nvPr/>
        </p:nvSpPr>
        <p:spPr>
          <a:xfrm>
            <a:off x="6207240" y="3652378"/>
            <a:ext cx="2721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Tetradın</a:t>
            </a:r>
            <a:r>
              <a:rPr lang="tr-TR" dirty="0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err="1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kovaryant</a:t>
            </a:r>
            <a:r>
              <a:rPr lang="tr-TR" dirty="0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türevi: :</a:t>
            </a:r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6218524" y="1455491"/>
            <a:ext cx="2222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Eğrisel</a:t>
            </a:r>
            <a:r>
              <a:rPr lang="tr-TR" dirty="0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err="1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Clifford</a:t>
            </a:r>
            <a:r>
              <a:rPr lang="tr-TR" dirty="0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cebri: </a:t>
            </a:r>
            <a:endParaRPr lang="tr-TR" dirty="0"/>
          </a:p>
        </p:txBody>
      </p:sp>
      <p:sp>
        <p:nvSpPr>
          <p:cNvPr id="14" name="Dikdörtgen 13"/>
          <p:cNvSpPr/>
          <p:nvPr/>
        </p:nvSpPr>
        <p:spPr>
          <a:xfrm>
            <a:off x="6316082" y="4554689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Metriğin </a:t>
            </a:r>
            <a:r>
              <a:rPr lang="tr-TR" dirty="0" err="1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tetradlar</a:t>
            </a:r>
            <a:r>
              <a:rPr lang="tr-TR" dirty="0" smtClean="0">
                <a:solidFill>
                  <a:srgbClr val="E7E6E6">
                    <a:lumMod val="2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ile ayrışımı: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/>
              <p:cNvSpPr txBox="1"/>
              <p:nvPr/>
            </p:nvSpPr>
            <p:spPr>
              <a:xfrm>
                <a:off x="6261344" y="5068961"/>
                <a:ext cx="1546257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bSup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Metin kutus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344" y="5068961"/>
                <a:ext cx="1546257" cy="310598"/>
              </a:xfrm>
              <a:prstGeom prst="rect">
                <a:avLst/>
              </a:prstGeom>
              <a:blipFill>
                <a:blip r:embed="rId9"/>
                <a:stretch>
                  <a:fillRect l="-3150" t="-4000" r="-787" b="-2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tr-TR" dirty="0"/>
              <a:t>Eğri </a:t>
            </a:r>
            <a:r>
              <a:rPr lang="tr-TR" dirty="0" err="1"/>
              <a:t>Uzayzamanda</a:t>
            </a:r>
            <a:r>
              <a:rPr lang="tr-TR" dirty="0"/>
              <a:t> </a:t>
            </a:r>
            <a:r>
              <a:rPr lang="tr-TR" dirty="0" err="1"/>
              <a:t>Skaler</a:t>
            </a:r>
            <a:r>
              <a:rPr lang="tr-TR" dirty="0"/>
              <a:t> Çarpım</a:t>
            </a:r>
          </a:p>
        </p:txBody>
      </p:sp>
      <p:cxnSp>
        <p:nvCxnSpPr>
          <p:cNvPr id="20" name="Düz Bağlayıcı 19" descr="Dönüşüm metni ve resimlerini ayıran açık gri çizgi"/>
          <p:cNvCxnSpPr/>
          <p:nvPr/>
        </p:nvCxnSpPr>
        <p:spPr>
          <a:xfrm>
            <a:off x="5522873" y="1302614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84" y="1396716"/>
            <a:ext cx="4608975" cy="49016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Dikdörtgen 6"/>
              <p:cNvSpPr/>
              <p:nvPr/>
            </p:nvSpPr>
            <p:spPr>
              <a:xfrm>
                <a:off x="534584" y="5265358"/>
                <a:ext cx="4490973" cy="3452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tr-T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Segoe UI" panose="020B0502040204020203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</m:ctrlPr>
                      </m:accPr>
                      <m:e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  <m:t>𝐻</m:t>
                        </m:r>
                      </m:e>
                    </m:acc>
                    <m:r>
                      <a:rPr lang="tr-TR" sz="1600" i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</a:rPr>
                      <m:t>≠ </m:t>
                    </m:r>
                    <m:sSup>
                      <m:sSupPr>
                        <m:ctrlP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tr-TR" sz="1600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Segoe UI" panose="020B0502040204020203" pitchFamily="34" charset="0"/>
                              </a:rPr>
                            </m:ctrlPr>
                          </m:accPr>
                          <m:e>
                            <m:r>
                              <a:rPr lang="tr-TR" sz="1600" i="1">
                                <a:solidFill>
                                  <a:prstClr val="black">
                                    <a:lumMod val="75000"/>
                                    <a:lumOff val="25000"/>
                                  </a:prst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Segoe UI" panose="020B0502040204020203" pitchFamily="34" charset="0"/>
                              </a:rPr>
                              <m:t>𝐻</m:t>
                            </m:r>
                          </m:e>
                        </m:acc>
                      </m:e>
                      <m:sup>
                        <m:r>
                          <a:rPr lang="tr-TR" sz="16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</a:rPr>
                          <m:t>†</m:t>
                        </m:r>
                      </m:sup>
                    </m:sSup>
                    <m:r>
                      <a:rPr lang="tr-TR" sz="1600" i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</a:rPr>
                      <m:t> </m:t>
                    </m:r>
                  </m:oMath>
                </a14:m>
                <a:r>
                  <a:rPr lang="tr-TR" sz="1600" dirty="0"/>
                  <a:t> eğer metrik zamana bağlı verilirse. </a:t>
                </a:r>
              </a:p>
            </p:txBody>
          </p:sp>
        </mc:Choice>
        <mc:Fallback xmlns="">
          <p:sp>
            <p:nvSpPr>
              <p:cNvPr id="7" name="Dikdörtgen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84" y="5265358"/>
                <a:ext cx="4490973" cy="345223"/>
              </a:xfrm>
              <a:prstGeom prst="rect">
                <a:avLst/>
              </a:prstGeom>
              <a:blipFill>
                <a:blip r:embed="rId4"/>
                <a:stretch>
                  <a:fillRect l="-543" t="-3571" b="-2321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Metin kutusu 30"/>
              <p:cNvSpPr txBox="1"/>
              <p:nvPr/>
            </p:nvSpPr>
            <p:spPr>
              <a:xfrm>
                <a:off x="1161523" y="3067696"/>
                <a:ext cx="1685911" cy="468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31" name="Metin kutusu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523" y="3067696"/>
                <a:ext cx="1685911" cy="4682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6128156" y="1411065"/>
                <a:ext cx="5616986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tr-T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  <m:r>
                            <a:rPr lang="tr-T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tr-TR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tr-TR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tr-TR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12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  <m:r>
                            <a:rPr lang="tr-T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tr-T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tr-TR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tr-TR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tr-TR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</m:rad>
                              <m:r>
                                <a:rPr lang="tr-TR" sz="1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bar>
                                    <m:barPr>
                                      <m:ctrlPr>
                                        <a:rPr lang="tr-TR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tr-T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bar>
                                </m:e>
                                <m:sup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p>
                                    <m:sSupPr>
                                      <m:ctrlPr>
                                        <a:rPr lang="tr-TR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lang="tr-TR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tr-TR" sz="1200" i="1"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  <m:sup>
                                          <m:r>
                                            <a:rPr lang="tr-TR" sz="1200" i="1">
                                              <a:latin typeface="Cambria Math" panose="02040503050406030204" pitchFamily="18" charset="0"/>
                                            </a:rPr>
                                            <m:t>00</m:t>
                                          </m:r>
                                        </m:sup>
                                      </m:sSup>
                                    </m:e>
                                    <m:sup>
                                      <m:r>
                                        <a:rPr lang="tr-TR" sz="12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tr-TR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tr-TR" sz="12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tr-TR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bar>
                                        <m:barPr>
                                          <m:ctrlPr>
                                            <a:rPr lang="tr-TR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a:rPr lang="tr-TR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</m:e>
                                      </m:bar>
                                    </m:e>
                                    <m:sup>
                                      <m:r>
                                        <a:rPr lang="tr-T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tr-TR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12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tr-TR" sz="1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lang="tr-TR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Γ</m:t>
                                      </m:r>
                                    </m:e>
                                    <m:sub>
                                      <m:r>
                                        <a:rPr lang="tr-TR" sz="12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p>
                                    <m:sSupPr>
                                      <m:ctrlPr>
                                        <a:rPr lang="tr-TR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lang="tr-TR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tr-TR" sz="1200" i="1"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  <m:sup>
                                          <m:r>
                                            <a:rPr lang="tr-TR" sz="1200" i="1">
                                              <a:latin typeface="Cambria Math" panose="02040503050406030204" pitchFamily="18" charset="0"/>
                                            </a:rPr>
                                            <m:t>00</m:t>
                                          </m:r>
                                        </m:sup>
                                      </m:sSup>
                                    </m:e>
                                    <m:sup>
                                      <m:r>
                                        <a:rPr lang="tr-TR" sz="12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tr-TR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bar>
                                        <m:barPr>
                                          <m:ctrlPr>
                                            <a:rPr lang="tr-TR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a:rPr lang="tr-TR" sz="12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</m:e>
                                      </m:bar>
                                    </m:e>
                                    <m:sup>
                                      <m:r>
                                        <a:rPr lang="tr-TR" sz="12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r>
                                    <a:rPr lang="tr-TR" sz="12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</m:e>
                          </m:d>
                          <m:r>
                            <a:rPr lang="tr-T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  <m:r>
                            <a:rPr lang="tr-T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tr-T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tr-T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tr-T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</m:oMath>
                  </m:oMathPara>
                </a14:m>
                <a:endParaRPr lang="tr-TR" sz="12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156" y="1411065"/>
                <a:ext cx="5616986" cy="484428"/>
              </a:xfrm>
              <a:prstGeom prst="rect">
                <a:avLst/>
              </a:prstGeom>
              <a:blipFill>
                <a:blip r:embed="rId6"/>
                <a:stretch>
                  <a:fillRect t="-156250" b="-2175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6223027" y="1992902"/>
                <a:ext cx="5241050" cy="324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tr-TR" sz="1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ad>
                          <m:radPr>
                            <m:degHide m:val="on"/>
                            <m:ctrlP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rad>
                        <m:d>
                          <m:dPr>
                            <m:begChr m:val="["/>
                            <m:endChr m:val="]"/>
                            <m:ctrlP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tr-TR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𝛻</m:t>
                                        </m:r>
                                      </m:e>
                                      <m:sub>
                                        <m:r>
                                          <a:rPr lang="tr-TR" sz="14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tr-TR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p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p>
                              <m:sSupPr>
                                <m:ctrlPr>
                                  <a:rPr lang="tr-TR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tr-TR" sz="1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tr-TR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bar>
                                  <m:barPr>
                                    <m:ctrlP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tr-TR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bar>
                              </m:e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tr-TR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bar>
                                  <m:barPr>
                                    <m:ctrlP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tr-TR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bar>
                              </m:e>
                              <m:sup>
                                <m:r>
                                  <a:rPr lang="tr-TR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tr-TR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p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)−</m:t>
                            </m:r>
                            <m:sSup>
                              <m:sSup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p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bSup>
                              <m:sSubSup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l-G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bSup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p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p>
                              <m:sSupPr>
                                <m:ctrlPr>
                                  <a:rPr lang="tr-TR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tr-TR" sz="1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sSup>
                              <m:sSupPr>
                                <m:ctrlPr>
                                  <a:rPr lang="tr-TR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bar>
                                  <m:barPr>
                                    <m:ctrlPr>
                                      <a:rPr lang="tr-TR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tr-TR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bar>
                              </m:e>
                              <m:sup>
                                <m:r>
                                  <a:rPr lang="tr-TR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tr-TR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p>
                          </m:e>
                        </m:d>
                        <m:sSup>
                          <m:sSupPr>
                            <m:ctrlP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sSup>
                          <m:sSupPr>
                            <m:ctrlP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bar>
                              <m:bar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</m:bar>
                          </m:e>
                          <m:sup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tr-T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nary>
                  </m:oMath>
                </a14:m>
                <a:r>
                  <a:rPr lang="tr-TR" sz="14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tr-TR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tr-TR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tr-TR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027" y="1992902"/>
                <a:ext cx="5241050" cy="324384"/>
              </a:xfrm>
              <a:prstGeom prst="rect">
                <a:avLst/>
              </a:prstGeom>
              <a:blipFill>
                <a:blip r:embed="rId7"/>
                <a:stretch>
                  <a:fillRect l="-4186" t="-120755" b="-19056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8275475" y="2669163"/>
                <a:ext cx="30387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475" y="2669163"/>
                <a:ext cx="303876" cy="276999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Dikdörtgen 18"/>
              <p:cNvSpPr/>
              <p:nvPr/>
            </p:nvSpPr>
            <p:spPr>
              <a:xfrm>
                <a:off x="6542628" y="3609535"/>
                <a:ext cx="4273157" cy="46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tr-TR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tr-T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tr-T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r>
                          <a:rPr lang="tr-T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tr-TR" sz="1600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tr-T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tr-TR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sz="16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r>
                          <a:rPr lang="tr-T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tr-T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tr-T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tr-TR" sz="1600" dirty="0" smtClean="0"/>
                  <a:t>=i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tr-TR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tr-TR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sSup>
                          <m:sSupPr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f>
                          <m:fPr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num>
                          <m:den>
                            <m:r>
                              <a:rPr lang="tr-TR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d>
                          <m:dPr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tr-TR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sz="16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</m:rad>
                            <m:sSup>
                              <m:sSupPr>
                                <m:ctrlPr>
                                  <a:rPr lang="tr-TR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bar>
                                  <m:barPr>
                                    <m:ctrlPr>
                                      <a:rPr lang="tr-TR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tr-TR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bar>
                              </m:e>
                              <m:sup>
                                <m:r>
                                  <a:rPr lang="tr-TR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e>
                        </m:d>
                        <m:r>
                          <a:rPr lang="tr-T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tr-T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nary>
                  </m:oMath>
                </a14:m>
                <a:endParaRPr lang="tr-TR" sz="1600" dirty="0"/>
              </a:p>
            </p:txBody>
          </p:sp>
        </mc:Choice>
        <mc:Fallback xmlns="">
          <p:sp>
            <p:nvSpPr>
              <p:cNvPr id="19" name="Dikdörtgen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628" y="3609535"/>
                <a:ext cx="4273157" cy="460832"/>
              </a:xfrm>
              <a:prstGeom prst="rect">
                <a:avLst/>
              </a:prstGeom>
              <a:blipFill>
                <a:blip r:embed="rId9"/>
                <a:stretch>
                  <a:fillRect t="-89474" b="-1434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/>
              <p:cNvSpPr txBox="1"/>
              <p:nvPr/>
            </p:nvSpPr>
            <p:spPr>
              <a:xfrm>
                <a:off x="8153940" y="4425963"/>
                <a:ext cx="7601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2" name="Metin kutusu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940" y="4425963"/>
                <a:ext cx="760144" cy="338554"/>
              </a:xfrm>
              <a:prstGeom prst="rect">
                <a:avLst/>
              </a:prstGeom>
              <a:blipFill>
                <a:blip r:embed="rId1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7351124" y="5008644"/>
                <a:ext cx="2648097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tr-TR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tr-T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tr-TR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tr-TR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  <m:rad>
                                <m:radPr>
                                  <m:degHide m:val="on"/>
                                  <m:ctrlPr>
                                    <a:rPr lang="tr-T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</m:rad>
                              <m:sSup>
                                <m:sSupPr>
                                  <m:ctrlPr>
                                    <a:rPr lang="tr-T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tr-T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bar>
                                    <m:barPr>
                                      <m:ctrlPr>
                                        <a:rPr lang="tr-TR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tr-TR" sz="16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bar>
                                </m:e>
                                <m:sup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tr-T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d>
                                <m:dPr>
                                  <m:begChr m:val="⟨"/>
                                  <m:endChr m:val=""/>
                                  <m:ctrlPr>
                                    <a:rPr lang="tr-T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tr-TR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tr-TR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tr-T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tr-TR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124" y="5008644"/>
                <a:ext cx="2648097" cy="6458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7351124" y="5985675"/>
                <a:ext cx="994438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tr-T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|"/>
                              <m:endChr m:val=""/>
                              <m:ctrlP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tr-T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tr-TR" sz="1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124" y="5985675"/>
                <a:ext cx="994438" cy="277961"/>
              </a:xfrm>
              <a:prstGeom prst="rect">
                <a:avLst/>
              </a:prstGeom>
              <a:blipFill>
                <a:blip r:embed="rId12"/>
                <a:stretch>
                  <a:fillRect l="-46626" t="-211111" r="-46012" b="-31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Hermiticity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539496" y="1435608"/>
                <a:ext cx="5338790" cy="397764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tr-T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ℋ</m:t>
                    </m:r>
                  </m:oMath>
                </a14:m>
                <a:r>
                  <a:rPr lang="tr-TR" sz="1400" dirty="0" smtClean="0">
                    <a:latin typeface="+mj-lt"/>
                  </a:rPr>
                  <a:t> : </a:t>
                </a:r>
                <a:r>
                  <a:rPr lang="tr-TR" sz="1400" dirty="0" err="1" smtClean="0">
                    <a:latin typeface="+mj-lt"/>
                  </a:rPr>
                  <a:t>Hermisyen</a:t>
                </a:r>
                <a:r>
                  <a:rPr lang="tr-TR" sz="1400" dirty="0" smtClean="0">
                    <a:latin typeface="+mj-lt"/>
                  </a:rPr>
                  <a:t> </a:t>
                </a:r>
                <a:r>
                  <a:rPr lang="tr-TR" sz="1400" dirty="0" err="1" smtClean="0">
                    <a:latin typeface="+mj-lt"/>
                  </a:rPr>
                  <a:t>Hamiltoniyen</a:t>
                </a:r>
                <a:r>
                  <a:rPr lang="tr-TR" sz="1400" dirty="0" smtClean="0">
                    <a:latin typeface="+mj-lt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tr-T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tr-T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e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⟨"/>
                          <m:endChr m:val=""/>
                          <m:ctrlP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tr-T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tr-T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tr-TR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tr-TR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d>
                            <m:d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𝜓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tr-TR" sz="1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tr-TR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e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ℋ</m:t>
                          </m:r>
                        </m:e>
                        <m:e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tr-TR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539496" y="1435608"/>
                <a:ext cx="5338790" cy="397764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1517198" y="2982824"/>
                <a:ext cx="1256562" cy="409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tr-T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|"/>
                          <m:endChr m:val=""/>
                          <m:ctrlPr>
                            <a:rPr lang="tr-T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ℋ</m:t>
                          </m:r>
                          <m:d>
                            <m:dPr>
                              <m:begChr m:val="|"/>
                              <m:endChr m:val="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198" y="2982824"/>
                <a:ext cx="1256562" cy="409664"/>
              </a:xfrm>
              <a:prstGeom prst="rect">
                <a:avLst/>
              </a:prstGeom>
              <a:blipFill>
                <a:blip r:embed="rId3"/>
                <a:stretch>
                  <a:fillRect l="-8738" t="-95588" r="-33010" b="-16617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539496" y="3500846"/>
                <a:ext cx="5277982" cy="68473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|"/>
                          <m:endChr m:val=""/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|"/>
                              <m:endChr m:val="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f>
                                <m:fPr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</m:rad>
                                  <m:sSup>
                                    <m:sSupPr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bar>
                                        <m:barPr>
                                          <m:ctrlPr>
                                            <a:rPr lang="tr-TR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a:rPr lang="tr-TR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</m:e>
                                      </m:bar>
                                    </m:e>
                                    <m:sup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sSup>
                                <m:sSupPr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</m:rad>
                                      <m:sSup>
                                        <m:sSupPr>
                                          <m:ctrlP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tr-TR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</m:e>
                                        <m:sup>
                                          <m: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bar>
                                            <m:barPr>
                                              <m:ctrlPr>
                                                <a:rPr lang="tr-TR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barPr>
                                            <m:e>
                                              <m:r>
                                                <a:rPr lang="tr-TR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𝛾</m:t>
                                              </m:r>
                                            </m:e>
                                          </m:bar>
                                        </m:e>
                                        <m:sup>
                                          <m: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tr-TR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tr-TR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496" y="3500846"/>
                <a:ext cx="5277982" cy="6847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1524764" y="4724148"/>
                <a:ext cx="4285147" cy="5477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⟨"/>
                          <m:endChr m:val=""/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</m:rad>
                                  <m:sSup>
                                    <m:sSupPr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bar>
                                        <m:barPr>
                                          <m:ctrlPr>
                                            <a:rPr lang="tr-TR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a:rPr lang="tr-TR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</m:e>
                                      </m:bar>
                                    </m:e>
                                    <m:sup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tr-TR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f>
                            <m:f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</m:rad>
                              <m:sSup>
                                <m:sSupPr>
                                  <m:ctrlP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bar>
                                    <m:barPr>
                                      <m:ctrlPr>
                                        <a:rPr lang="tr-TR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tr-TR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bar>
                                </m:e>
                                <m:sup>
                                  <m: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d>
                            <m:dPr>
                              <m:begChr m:val="⟨"/>
                              <m:endChr m:val="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tr-TR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764" y="4724148"/>
                <a:ext cx="4285147" cy="5477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1495821" y="5651875"/>
                <a:ext cx="1878911" cy="5082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bar>
                                    <m:barPr>
                                      <m:ctrlPr>
                                        <a:rPr lang="tr-TR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tr-TR" sz="1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bar>
                                </m:e>
                                <m:sup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tr-TR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bar>
                                <m:barPr>
                                  <m:ctrlP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tr-T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bar>
                            </m:e>
                            <m:sup>
                              <m:r>
                                <a:rPr lang="tr-TR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d>
                            <m:dPr>
                              <m:ctrlPr>
                                <a:rPr lang="tr-TR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num>
                        <m:den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821" y="5651875"/>
                <a:ext cx="1878911" cy="5082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6502402" y="4724148"/>
                <a:ext cx="3350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402" y="4724148"/>
                <a:ext cx="335027" cy="276999"/>
              </a:xfrm>
              <a:prstGeom prst="rect">
                <a:avLst/>
              </a:prstGeom>
              <a:blipFill>
                <a:blip r:embed="rId7"/>
                <a:stretch>
                  <a:fillRect l="-10909" r="-9091" b="-444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7151914" y="4496425"/>
                <a:ext cx="4121332" cy="4554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tr-TR" sz="1600" dirty="0" smtClean="0"/>
                  <a:t>-i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1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1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tr-TR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bar>
                              <m:barPr>
                                <m:ctrlPr>
                                  <a:rPr lang="tr-TR" sz="16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tr-T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</m:bar>
                          </m:e>
                          <m:sup>
                            <m:r>
                              <a:rPr lang="tr-TR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d>
                          <m:dPr>
                            <m:ctrlPr>
                              <a:rPr lang="tr-TR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sSup>
                          <m:sSupPr>
                            <m:ctrlPr>
                              <a:rPr lang="tr-TR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tr-TR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tr-TR" sz="1600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p>
                        </m:sSup>
                        <m:rad>
                          <m:radPr>
                            <m:degHide m:val="on"/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rad>
                      </m:den>
                    </m:f>
                    <m:f>
                      <m:fPr>
                        <m:ctrlPr>
                          <a:rPr lang="tr-TR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tr-T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tr-T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d>
                      <m:dPr>
                        <m:ctrlPr>
                          <a:rPr lang="tr-TR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rad>
                        <m:sSup>
                          <m:sSupPr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sSup>
                          <m:sSupPr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bar>
                              <m:barPr>
                                <m:ctrlPr>
                                  <a:rPr lang="tr-TR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tr-TR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</m:bar>
                          </m:e>
                          <m:sup>
                            <m:r>
                              <a:rPr lang="tr-TR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d>
                          <m:dPr>
                            <m:ctrlPr>
                              <a:rPr lang="tr-TR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tr-TR" sz="16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sz="16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endParaRPr lang="tr-TR" sz="1600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914" y="4496425"/>
                <a:ext cx="4121332" cy="455446"/>
              </a:xfrm>
              <a:prstGeom prst="rect">
                <a:avLst/>
              </a:prstGeom>
              <a:blipFill>
                <a:blip r:embed="rId8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7151914" y="5374876"/>
                <a:ext cx="2740429" cy="2494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e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ℋ</m:t>
                          </m:r>
                        </m:e>
                        <m:e>
                          <m:acc>
                            <m:accPr>
                              <m:chr m:val="⃗"/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tr-TR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914" y="5374876"/>
                <a:ext cx="2740429" cy="249492"/>
              </a:xfrm>
              <a:prstGeom prst="rect">
                <a:avLst/>
              </a:prstGeom>
              <a:blipFill>
                <a:blip r:embed="rId9"/>
                <a:stretch>
                  <a:fillRect t="-24390" b="-1463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7398326" y="1635903"/>
                <a:ext cx="12224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e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tr-TR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326" y="1635903"/>
                <a:ext cx="1222450" cy="215444"/>
              </a:xfrm>
              <a:prstGeom prst="rect">
                <a:avLst/>
              </a:prstGeom>
              <a:blipFill>
                <a:blip r:embed="rId10"/>
                <a:stretch>
                  <a:fillRect l="-4500" t="-33333" b="-3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7398326" y="2087509"/>
                <a:ext cx="9031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|"/>
                          <m:endChr m:val=""/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tr-TR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326" y="2087509"/>
                <a:ext cx="903196" cy="215444"/>
              </a:xfrm>
              <a:prstGeom prst="rect">
                <a:avLst/>
              </a:prstGeom>
              <a:blipFill>
                <a:blip r:embed="rId11"/>
                <a:stretch>
                  <a:fillRect l="-15541" t="-161111" r="-9459" b="-2472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Metin kutusu 12"/>
          <p:cNvSpPr txBox="1"/>
          <p:nvPr/>
        </p:nvSpPr>
        <p:spPr>
          <a:xfrm>
            <a:off x="6669915" y="2573634"/>
            <a:ext cx="3796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>
                <a:latin typeface="+mj-lt"/>
              </a:rPr>
              <a:t>Baz zamana bağlıdır, bu nedenle </a:t>
            </a:r>
            <a:r>
              <a:rPr lang="tr-TR" sz="1400" dirty="0" err="1" smtClean="0">
                <a:latin typeface="+mj-lt"/>
              </a:rPr>
              <a:t>Hamiltoniyenin</a:t>
            </a:r>
            <a:endParaRPr lang="tr-TR" sz="1400" dirty="0" smtClean="0">
              <a:latin typeface="+mj-lt"/>
            </a:endParaRPr>
          </a:p>
          <a:p>
            <a:r>
              <a:rPr lang="tr-TR" sz="1400" dirty="0" smtClean="0">
                <a:latin typeface="+mj-lt"/>
              </a:rPr>
              <a:t> standart </a:t>
            </a:r>
            <a:r>
              <a:rPr lang="tr-TR" sz="1400" dirty="0" err="1" smtClean="0">
                <a:latin typeface="+mj-lt"/>
              </a:rPr>
              <a:t>Hermisyenlik</a:t>
            </a:r>
            <a:r>
              <a:rPr lang="tr-TR" sz="1400" dirty="0" smtClean="0">
                <a:latin typeface="+mj-lt"/>
              </a:rPr>
              <a:t> tanımı değişir. </a:t>
            </a:r>
            <a:endParaRPr lang="tr-TR" sz="1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Dikdörtgen 13"/>
              <p:cNvSpPr/>
              <p:nvPr/>
            </p:nvSpPr>
            <p:spPr>
              <a:xfrm>
                <a:off x="6096000" y="2319907"/>
                <a:ext cx="5196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4" name="Dikdörtgen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319907"/>
                <a:ext cx="51969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Metin kutusu 14"/>
          <p:cNvSpPr txBox="1"/>
          <p:nvPr/>
        </p:nvSpPr>
        <p:spPr>
          <a:xfrm>
            <a:off x="6311426" y="6212942"/>
            <a:ext cx="3980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Not: Problem </a:t>
            </a:r>
            <a:r>
              <a:rPr lang="tr-TR" sz="1200" dirty="0" err="1" smtClean="0"/>
              <a:t>Hamiltoniyende</a:t>
            </a:r>
            <a:r>
              <a:rPr lang="tr-TR" sz="1200" dirty="0" smtClean="0"/>
              <a:t> değil, temsil seçimindedir.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36259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44546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34370" y="1809189"/>
            <a:ext cx="5756699" cy="4208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Metin kutusu 6"/>
          <p:cNvSpPr txBox="1"/>
          <p:nvPr/>
        </p:nvSpPr>
        <p:spPr>
          <a:xfrm>
            <a:off x="479685" y="569626"/>
            <a:ext cx="114694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tr-TR" sz="1600" dirty="0" smtClean="0">
                <a:solidFill>
                  <a:prstClr val="black"/>
                </a:solidFill>
                <a:latin typeface="Segoe UI Light"/>
              </a:rPr>
              <a:t>C</a:t>
            </a:r>
            <a:r>
              <a:rPr lang="tr-TR" sz="1600" dirty="0">
                <a:solidFill>
                  <a:prstClr val="black"/>
                </a:solidFill>
                <a:latin typeface="Segoe UI Light"/>
              </a:rPr>
              <a:t>. M. Bender </a:t>
            </a:r>
            <a:r>
              <a:rPr lang="tr-TR" sz="1600" dirty="0" err="1">
                <a:solidFill>
                  <a:prstClr val="black"/>
                </a:solidFill>
                <a:latin typeface="Segoe UI Light"/>
              </a:rPr>
              <a:t>and</a:t>
            </a:r>
            <a:r>
              <a:rPr lang="tr-TR" sz="1600" dirty="0">
                <a:solidFill>
                  <a:prstClr val="black"/>
                </a:solidFill>
                <a:latin typeface="Segoe UI Light"/>
              </a:rPr>
              <a:t> S. </a:t>
            </a:r>
            <a:r>
              <a:rPr lang="tr-TR" sz="1600" dirty="0" err="1">
                <a:solidFill>
                  <a:prstClr val="black"/>
                </a:solidFill>
                <a:latin typeface="Segoe UI Light"/>
              </a:rPr>
              <a:t>Boettcher</a:t>
            </a:r>
            <a:r>
              <a:rPr lang="tr-TR" sz="1600" dirty="0">
                <a:solidFill>
                  <a:prstClr val="black"/>
                </a:solidFill>
                <a:latin typeface="Segoe UI Light"/>
              </a:rPr>
              <a:t>, </a:t>
            </a:r>
            <a:r>
              <a:rPr lang="tr-TR" sz="1600" b="1" i="1" dirty="0">
                <a:solidFill>
                  <a:prstClr val="black"/>
                </a:solidFill>
                <a:latin typeface="Segoe UI Light"/>
              </a:rPr>
              <a:t>Real </a:t>
            </a:r>
            <a:r>
              <a:rPr lang="tr-TR" sz="1600" b="1" i="1" dirty="0" err="1">
                <a:solidFill>
                  <a:prstClr val="black"/>
                </a:solidFill>
                <a:latin typeface="Segoe UI Light"/>
              </a:rPr>
              <a:t>Spectra</a:t>
            </a:r>
            <a:r>
              <a:rPr lang="tr-TR" sz="1600" b="1" i="1" dirty="0">
                <a:solidFill>
                  <a:prstClr val="black"/>
                </a:solidFill>
                <a:latin typeface="Segoe UI Light"/>
              </a:rPr>
              <a:t> in </a:t>
            </a:r>
            <a:r>
              <a:rPr lang="tr-TR" sz="1600" b="1" i="1" dirty="0" err="1">
                <a:solidFill>
                  <a:prstClr val="black"/>
                </a:solidFill>
                <a:latin typeface="Segoe UI Light"/>
              </a:rPr>
              <a:t>Non-Hermitian</a:t>
            </a:r>
            <a:r>
              <a:rPr lang="tr-TR" sz="1600" b="1" i="1" dirty="0">
                <a:solidFill>
                  <a:prstClr val="black"/>
                </a:solidFill>
                <a:latin typeface="Segoe UI Light"/>
              </a:rPr>
              <a:t> </a:t>
            </a:r>
            <a:r>
              <a:rPr lang="tr-TR" sz="1600" b="1" i="1" dirty="0" err="1">
                <a:solidFill>
                  <a:prstClr val="black"/>
                </a:solidFill>
                <a:latin typeface="Segoe UI Light"/>
              </a:rPr>
              <a:t>Hamiltonians</a:t>
            </a:r>
            <a:r>
              <a:rPr lang="tr-TR" sz="1600" b="1" i="1" dirty="0">
                <a:solidFill>
                  <a:prstClr val="black"/>
                </a:solidFill>
                <a:latin typeface="Segoe UI Light"/>
              </a:rPr>
              <a:t> </a:t>
            </a:r>
            <a:r>
              <a:rPr lang="tr-TR" sz="1600" b="1" i="1" dirty="0" err="1">
                <a:solidFill>
                  <a:prstClr val="black"/>
                </a:solidFill>
                <a:latin typeface="Segoe UI Light"/>
              </a:rPr>
              <a:t>Having</a:t>
            </a:r>
            <a:r>
              <a:rPr lang="tr-TR" sz="1600" b="1" i="1" dirty="0">
                <a:solidFill>
                  <a:prstClr val="black"/>
                </a:solidFill>
                <a:latin typeface="Segoe UI Light"/>
              </a:rPr>
              <a:t> PT </a:t>
            </a:r>
            <a:r>
              <a:rPr lang="tr-TR" sz="1600" b="1" i="1" dirty="0" err="1">
                <a:solidFill>
                  <a:prstClr val="black"/>
                </a:solidFill>
                <a:latin typeface="Segoe UI Light"/>
              </a:rPr>
              <a:t>Symmetry</a:t>
            </a:r>
            <a:r>
              <a:rPr lang="tr-TR" sz="1600" dirty="0">
                <a:solidFill>
                  <a:prstClr val="black"/>
                </a:solidFill>
                <a:latin typeface="Segoe UI Light"/>
              </a:rPr>
              <a:t>, </a:t>
            </a:r>
            <a:r>
              <a:rPr lang="tr-TR" sz="1600" dirty="0" err="1">
                <a:solidFill>
                  <a:prstClr val="black"/>
                </a:solidFill>
                <a:latin typeface="Segoe UI Light"/>
              </a:rPr>
              <a:t>Phys</a:t>
            </a:r>
            <a:r>
              <a:rPr lang="tr-TR" sz="1600" dirty="0">
                <a:solidFill>
                  <a:prstClr val="black"/>
                </a:solidFill>
                <a:latin typeface="Segoe UI Ligh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Segoe UI Light"/>
              </a:rPr>
              <a:t>Rev</a:t>
            </a:r>
            <a:r>
              <a:rPr lang="tr-TR" sz="1600" dirty="0">
                <a:solidFill>
                  <a:prstClr val="black"/>
                </a:solidFill>
                <a:latin typeface="Segoe UI Ligh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Segoe UI Light"/>
              </a:rPr>
              <a:t>Lett</a:t>
            </a:r>
            <a:r>
              <a:rPr lang="tr-TR" sz="1600" dirty="0">
                <a:solidFill>
                  <a:prstClr val="black"/>
                </a:solidFill>
                <a:latin typeface="Segoe UI Light"/>
              </a:rPr>
              <a:t>. </a:t>
            </a:r>
            <a:r>
              <a:rPr lang="tr-TR" sz="1600" b="1" dirty="0">
                <a:solidFill>
                  <a:prstClr val="black"/>
                </a:solidFill>
                <a:latin typeface="Segoe UI Light"/>
              </a:rPr>
              <a:t>80</a:t>
            </a:r>
            <a:r>
              <a:rPr lang="tr-TR" sz="1600" dirty="0">
                <a:solidFill>
                  <a:prstClr val="black"/>
                </a:solidFill>
                <a:latin typeface="Segoe UI Light"/>
              </a:rPr>
              <a:t>, 5243 (1998). </a:t>
            </a:r>
          </a:p>
          <a:p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50898" y="1809189"/>
            <a:ext cx="5493803" cy="4153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42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804" y="1017405"/>
            <a:ext cx="5835179" cy="297387"/>
          </a:xfrm>
        </p:spPr>
        <p:txBody>
          <a:bodyPr>
            <a:noAutofit/>
          </a:bodyPr>
          <a:lstStyle/>
          <a:p>
            <a:r>
              <a:rPr lang="tr-TR" sz="1800" dirty="0" smtClean="0"/>
              <a:t>Kaynaklar</a:t>
            </a:r>
            <a:r>
              <a:rPr lang="en-US" sz="1800" dirty="0" smtClean="0"/>
              <a:t>: </a:t>
            </a:r>
            <a:r>
              <a:rPr lang="en-US" sz="1800" dirty="0"/>
              <a:t>PT Symmetry &amp; Pseudo-</a:t>
            </a:r>
            <a:r>
              <a:rPr lang="en-US" sz="1800" dirty="0" err="1"/>
              <a:t>Hermiticity</a:t>
            </a:r>
            <a:r>
              <a:rPr lang="en-US" sz="1800" dirty="0"/>
              <a:t> in Quantum Mechanics</a:t>
            </a:r>
            <a:br>
              <a:rPr lang="en-US" sz="1800" dirty="0"/>
            </a:br>
            <a:endParaRPr lang="tr-TR" sz="1800" dirty="0"/>
          </a:p>
        </p:txBody>
      </p:sp>
      <p:sp>
        <p:nvSpPr>
          <p:cNvPr id="5" name="Dikdörtgen 4"/>
          <p:cNvSpPr/>
          <p:nvPr/>
        </p:nvSpPr>
        <p:spPr>
          <a:xfrm>
            <a:off x="395803" y="1364188"/>
            <a:ext cx="11596327" cy="2262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tr-TR" sz="1600" b="1" dirty="0">
                <a:solidFill>
                  <a:prstClr val="black"/>
                </a:solidFill>
                <a:latin typeface="+mj-lt"/>
              </a:rPr>
              <a:t>1-C. M. Bender </a:t>
            </a:r>
            <a:r>
              <a:rPr lang="tr-TR" sz="1600" b="1" dirty="0" err="1">
                <a:solidFill>
                  <a:prstClr val="black"/>
                </a:solidFill>
                <a:latin typeface="+mj-lt"/>
              </a:rPr>
              <a:t>and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 S. </a:t>
            </a:r>
            <a:r>
              <a:rPr lang="tr-TR" sz="1600" b="1" dirty="0" err="1">
                <a:solidFill>
                  <a:prstClr val="black"/>
                </a:solidFill>
                <a:latin typeface="+mj-lt"/>
              </a:rPr>
              <a:t>Boettcher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Real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Spectra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in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Non-Hermitian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Hamiltonians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Having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PT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Symmetry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Phys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Rev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Lett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80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5243 (1998). </a:t>
            </a:r>
          </a:p>
          <a:p>
            <a:pPr lvl="0">
              <a:lnSpc>
                <a:spcPct val="150000"/>
              </a:lnSpc>
            </a:pPr>
            <a:r>
              <a:rPr lang="tr-TR" sz="1600" b="1" dirty="0">
                <a:solidFill>
                  <a:prstClr val="black"/>
                </a:solidFill>
                <a:latin typeface="+mj-lt"/>
              </a:rPr>
              <a:t>2- C. M. Bender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Making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Sense of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Non-Hermitian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Hamiltonians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Rep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Prog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Phys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70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947 (2007). </a:t>
            </a:r>
            <a:br>
              <a:rPr lang="tr-TR" sz="1600" dirty="0">
                <a:solidFill>
                  <a:prstClr val="black"/>
                </a:solidFill>
                <a:latin typeface="+mj-lt"/>
              </a:rPr>
            </a:br>
            <a:r>
              <a:rPr lang="tr-TR" sz="1600" b="1" dirty="0">
                <a:solidFill>
                  <a:prstClr val="black"/>
                </a:solidFill>
                <a:latin typeface="+mj-lt"/>
              </a:rPr>
              <a:t>3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-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A. </a:t>
            </a:r>
            <a:r>
              <a:rPr lang="tr-TR" sz="1600" b="1" dirty="0" err="1">
                <a:solidFill>
                  <a:prstClr val="black"/>
                </a:solidFill>
                <a:latin typeface="+mj-lt"/>
              </a:rPr>
              <a:t>Mostafazadeh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Pseudo-Hermiticity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versus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PT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Symmetry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: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The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Necessary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Condition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for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the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Reality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of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the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Spectrum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of a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Non-Hermitian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Hamiltonian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J. Math.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Phys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43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205 (2002).</a:t>
            </a:r>
            <a:br>
              <a:rPr lang="tr-TR" sz="1600" dirty="0">
                <a:solidFill>
                  <a:prstClr val="black"/>
                </a:solidFill>
                <a:latin typeface="+mj-lt"/>
              </a:rPr>
            </a:br>
            <a:r>
              <a:rPr lang="tr-TR" sz="1600" b="1" dirty="0">
                <a:solidFill>
                  <a:prstClr val="black"/>
                </a:solidFill>
                <a:latin typeface="+mj-lt"/>
              </a:rPr>
              <a:t>4-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A. </a:t>
            </a:r>
            <a:r>
              <a:rPr lang="tr-TR" sz="1600" b="1" dirty="0" err="1">
                <a:solidFill>
                  <a:prstClr val="black"/>
                </a:solidFill>
                <a:latin typeface="+mj-lt"/>
              </a:rPr>
              <a:t>Mostafazadeh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Pseudo-Hermiticity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and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Generalized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PT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and</a:t>
            </a:r>
            <a:r>
              <a:rPr lang="tr-TR" sz="1600" i="1" dirty="0">
                <a:solidFill>
                  <a:prstClr val="black"/>
                </a:solidFill>
                <a:latin typeface="+mj-lt"/>
              </a:rPr>
              <a:t> CPT </a:t>
            </a:r>
            <a:r>
              <a:rPr lang="tr-TR" sz="1600" i="1" dirty="0" err="1">
                <a:solidFill>
                  <a:prstClr val="black"/>
                </a:solidFill>
                <a:latin typeface="+mj-lt"/>
              </a:rPr>
              <a:t>Symmetries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J. Math.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Phys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44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974 (2003).</a:t>
            </a:r>
            <a:br>
              <a:rPr lang="tr-TR" sz="1600" dirty="0">
                <a:solidFill>
                  <a:prstClr val="black"/>
                </a:solidFill>
                <a:latin typeface="+mj-lt"/>
              </a:rPr>
            </a:br>
            <a:endParaRPr lang="tr-TR" sz="16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395803" y="3996191"/>
            <a:ext cx="104781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1600" b="1" dirty="0">
                <a:solidFill>
                  <a:prstClr val="black"/>
                </a:solidFill>
                <a:latin typeface="+mj-lt"/>
              </a:rPr>
              <a:t>5-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Karin Sim 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et al.,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Observables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in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Non-Hermitian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Systems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: A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Methodological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Comparison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Phys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Rev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Research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7, 013325 (2025).</a:t>
            </a:r>
          </a:p>
          <a:p>
            <a:pPr lvl="0"/>
            <a:r>
              <a:rPr lang="tr-TR" sz="1600" b="1" dirty="0">
                <a:solidFill>
                  <a:prstClr val="black"/>
                </a:solidFill>
                <a:latin typeface="+mj-lt"/>
              </a:rPr>
              <a:t>6-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Q. C. </a:t>
            </a:r>
            <a:r>
              <a:rPr lang="tr-TR" sz="1600" b="1" dirty="0" err="1">
                <a:solidFill>
                  <a:prstClr val="black"/>
                </a:solidFill>
                <a:latin typeface="+mj-lt"/>
              </a:rPr>
              <a:t>Wu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et al.,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Extension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of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Noether's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Theorem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in PT-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Symmetric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Systems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and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Its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Experimental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Demonstration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in an Optical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Setup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arXiv:2301.07314 (2023).</a:t>
            </a:r>
          </a:p>
          <a:p>
            <a:pPr lvl="0"/>
            <a:r>
              <a:rPr lang="tr-TR" sz="1600" b="1" dirty="0">
                <a:solidFill>
                  <a:prstClr val="black"/>
                </a:solidFill>
                <a:latin typeface="+mj-lt"/>
              </a:rPr>
              <a:t>7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- </a:t>
            </a:r>
            <a:r>
              <a:rPr lang="fr-FR" sz="1600" b="1" dirty="0" err="1">
                <a:solidFill>
                  <a:prstClr val="black"/>
                </a:solidFill>
                <a:latin typeface="+mj-lt"/>
              </a:rPr>
              <a:t>Jhen</a:t>
            </a:r>
            <a:r>
              <a:rPr lang="fr-FR" sz="1600" b="1" dirty="0">
                <a:solidFill>
                  <a:prstClr val="black"/>
                </a:solidFill>
                <a:latin typeface="+mj-lt"/>
              </a:rPr>
              <a:t>-Dong Lin </a:t>
            </a:r>
            <a:r>
              <a:rPr lang="fr-FR" sz="1600" dirty="0">
                <a:solidFill>
                  <a:prstClr val="black"/>
                </a:solidFill>
                <a:latin typeface="+mj-lt"/>
              </a:rPr>
              <a:t>et al.,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fr-FR" sz="1600" dirty="0">
                <a:solidFill>
                  <a:prstClr val="black"/>
                </a:solidFill>
                <a:latin typeface="+mj-lt"/>
              </a:rPr>
              <a:t>Non-</a:t>
            </a:r>
            <a:r>
              <a:rPr lang="fr-FR" sz="1600" dirty="0" err="1">
                <a:solidFill>
                  <a:prstClr val="black"/>
                </a:solidFill>
                <a:latin typeface="+mj-lt"/>
              </a:rPr>
              <a:t>Markovian</a:t>
            </a:r>
            <a:r>
              <a:rPr lang="fr-FR" sz="1600" dirty="0">
                <a:solidFill>
                  <a:prstClr val="black"/>
                </a:solidFill>
                <a:latin typeface="+mj-lt"/>
              </a:rPr>
              <a:t> Quantum </a:t>
            </a:r>
            <a:r>
              <a:rPr lang="fr-FR" sz="1600" dirty="0" err="1">
                <a:solidFill>
                  <a:prstClr val="black"/>
                </a:solidFill>
                <a:latin typeface="+mj-lt"/>
              </a:rPr>
              <a:t>Exceptional</a:t>
            </a:r>
            <a:r>
              <a:rPr lang="fr-FR" sz="1600" dirty="0">
                <a:solidFill>
                  <a:prstClr val="black"/>
                </a:solidFill>
                <a:latin typeface="+mj-lt"/>
              </a:rPr>
              <a:t> Points, Nat. Commun. 16, 1289 (2025).</a:t>
            </a:r>
            <a:endParaRPr lang="tr-TR" sz="1600" dirty="0">
              <a:solidFill>
                <a:prstClr val="black"/>
              </a:solidFill>
              <a:latin typeface="+mj-lt"/>
            </a:endParaRPr>
          </a:p>
          <a:p>
            <a:pPr lvl="0"/>
            <a:r>
              <a:rPr lang="tr-TR" sz="1600" b="1" dirty="0">
                <a:solidFill>
                  <a:prstClr val="black"/>
                </a:solidFill>
                <a:latin typeface="+mj-lt"/>
              </a:rPr>
              <a:t>8-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Feliks </a:t>
            </a:r>
            <a:r>
              <a:rPr lang="tr-TR" sz="1600" b="1" dirty="0" err="1">
                <a:solidFill>
                  <a:prstClr val="black"/>
                </a:solidFill>
                <a:latin typeface="+mj-lt"/>
              </a:rPr>
              <a:t>Kivelä</a:t>
            </a:r>
            <a:r>
              <a:rPr lang="tr-TR" sz="16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et al., Quantum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Simulation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of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the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Pseudo-Hermitian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Landau-Zener-Stückelberg-Majorana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Effect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,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Phys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Rev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. </a:t>
            </a:r>
            <a:r>
              <a:rPr lang="tr-TR" sz="1600" dirty="0" err="1">
                <a:solidFill>
                  <a:prstClr val="black"/>
                </a:solidFill>
                <a:latin typeface="+mj-lt"/>
              </a:rPr>
              <a:t>Research</a:t>
            </a:r>
            <a:r>
              <a:rPr lang="tr-TR" sz="1600" dirty="0">
                <a:solidFill>
                  <a:prstClr val="black"/>
                </a:solidFill>
                <a:latin typeface="+mj-lt"/>
              </a:rPr>
              <a:t> 6, 023246 (2024).</a:t>
            </a:r>
          </a:p>
        </p:txBody>
      </p:sp>
    </p:spTree>
    <p:extLst>
      <p:ext uri="{BB962C8B-B14F-4D97-AF65-F5344CB8AC3E}">
        <p14:creationId xmlns:p14="http://schemas.microsoft.com/office/powerpoint/2010/main" val="281581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Unvan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𝒫𝒯</m:t>
                    </m:r>
                  </m:oMath>
                </a14:m>
                <a:r>
                  <a:rPr lang="tr-TR" dirty="0" smtClean="0"/>
                  <a:t> Simetri ve </a:t>
                </a:r>
                <a:r>
                  <a:rPr lang="tr-TR" dirty="0" err="1" smtClean="0"/>
                  <a:t>Pseudo-Hermisyen</a:t>
                </a:r>
                <a:r>
                  <a:rPr lang="tr-TR" dirty="0" smtClean="0"/>
                  <a:t> KM</a:t>
                </a:r>
                <a:endParaRPr lang="tr-TR" dirty="0"/>
              </a:p>
            </p:txBody>
          </p:sp>
        </mc:Choice>
        <mc:Fallback xmlns="">
          <p:sp>
            <p:nvSpPr>
              <p:cNvPr id="2" name="Unvan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2571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ikdörtgen 3"/>
          <p:cNvSpPr/>
          <p:nvPr/>
        </p:nvSpPr>
        <p:spPr>
          <a:xfrm>
            <a:off x="389744" y="1378378"/>
            <a:ext cx="1097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Geleneksel kuantum mekaniğinde, gözlemlenebilir nicelikler </a:t>
            </a:r>
            <a:r>
              <a:rPr lang="tr-TR" dirty="0" err="1" smtClean="0"/>
              <a:t>Hermisyen</a:t>
            </a:r>
            <a:r>
              <a:rPr lang="tr-TR" dirty="0" smtClean="0"/>
              <a:t> </a:t>
            </a:r>
            <a:r>
              <a:rPr lang="tr-TR" dirty="0"/>
              <a:t>operatörlere (</a:t>
            </a:r>
            <a:r>
              <a:rPr lang="tr-TR" dirty="0" smtClean="0"/>
              <a:t>öz-eşlenik(self-</a:t>
            </a:r>
            <a:r>
              <a:rPr lang="tr-TR" dirty="0" err="1" smtClean="0"/>
              <a:t>adjoint</a:t>
            </a:r>
            <a:r>
              <a:rPr lang="tr-TR" dirty="0" smtClean="0"/>
              <a:t>) </a:t>
            </a:r>
            <a:r>
              <a:rPr lang="tr-TR" dirty="0"/>
              <a:t>operatörler olarak da adlandırılır) karşılık gelir.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Dikdörtgen 4"/>
              <p:cNvSpPr/>
              <p:nvPr/>
            </p:nvSpPr>
            <p:spPr>
              <a:xfrm>
                <a:off x="389744" y="2166833"/>
                <a:ext cx="5009961" cy="3764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/>
                  <a:t>Hermisyen bir operatör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</a:rPr>
                      <m:t>𝑯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 smtClean="0"/>
                  <a:t> olmak üzere</a:t>
                </a:r>
                <a:r>
                  <a:rPr lang="tr-TR" b="1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𝑯</m:t>
                        </m:r>
                        <m:r>
                          <a:rPr lang="tr-TR" b="1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p>
                  </m:oMath>
                </a14:m>
                <a:endParaRPr lang="tr-TR" b="1" dirty="0"/>
              </a:p>
            </p:txBody>
          </p:sp>
        </mc:Choice>
        <mc:Fallback xmlns="">
          <p:sp>
            <p:nvSpPr>
              <p:cNvPr id="5" name="Dikdörtgen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44" y="2166833"/>
                <a:ext cx="5009961" cy="376450"/>
              </a:xfrm>
              <a:prstGeom prst="rect">
                <a:avLst/>
              </a:prstGeom>
              <a:blipFill>
                <a:blip r:embed="rId3"/>
                <a:stretch>
                  <a:fillRect l="-1095" t="-4839" b="-258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389744" y="2643057"/>
            <a:ext cx="104331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Reel  </a:t>
            </a:r>
            <a:r>
              <a:rPr lang="tr-TR" dirty="0" err="1"/>
              <a:t>özdeğerleri</a:t>
            </a:r>
            <a:r>
              <a:rPr lang="tr-TR" dirty="0"/>
              <a:t> garanti eder, böylece fiziksel ölçümlerin anlamlı olmasını sağlar</a:t>
            </a:r>
            <a:r>
              <a:rPr lang="tr-TR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Üniter</a:t>
            </a:r>
            <a:r>
              <a:rPr lang="tr-TR" dirty="0" smtClean="0"/>
              <a:t> </a:t>
            </a:r>
            <a:r>
              <a:rPr lang="tr-TR" dirty="0"/>
              <a:t>zaman evrimini (yani olasılığın korunmasını) garanti eder.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Dikdörtgen 6"/>
              <p:cNvSpPr/>
              <p:nvPr/>
            </p:nvSpPr>
            <p:spPr>
              <a:xfrm>
                <a:off x="389744" y="3588366"/>
                <a:ext cx="909903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Extension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𝒫𝒯</m:t>
                    </m:r>
                  </m:oMath>
                </a14:m>
                <a:r>
                  <a:rPr lang="tr-TR" dirty="0" smtClean="0"/>
                  <a:t>-</a:t>
                </a:r>
                <a:r>
                  <a:rPr lang="en-US" dirty="0" smtClean="0"/>
                  <a:t> </a:t>
                </a:r>
                <a:r>
                  <a:rPr lang="en-US" dirty="0"/>
                  <a:t>Symmetry in Non-Hermitian Quantum Mechanics</a:t>
                </a:r>
                <a:endParaRPr lang="tr-TR" dirty="0"/>
              </a:p>
            </p:txBody>
          </p:sp>
        </mc:Choice>
        <mc:Fallback xmlns="">
          <p:sp>
            <p:nvSpPr>
              <p:cNvPr id="7" name="Dikdörtgen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44" y="3588366"/>
                <a:ext cx="9099030" cy="369332"/>
              </a:xfrm>
              <a:prstGeom prst="rect">
                <a:avLst/>
              </a:prstGeom>
              <a:blipFill>
                <a:blip r:embed="rId4"/>
                <a:stretch>
                  <a:fillRect l="-603" t="-8333" b="-28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Dikdörtgen 7"/>
              <p:cNvSpPr/>
              <p:nvPr/>
            </p:nvSpPr>
            <p:spPr>
              <a:xfrm>
                <a:off x="389744" y="4125505"/>
                <a:ext cx="1133256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tr-TR" b="1" dirty="0"/>
                  <a:t>Tanım:</a:t>
                </a:r>
                <a:r>
                  <a:rPr lang="tr-TR" dirty="0"/>
                  <a:t> Bir </a:t>
                </a:r>
                <a:r>
                  <a:rPr lang="tr-TR" dirty="0" err="1"/>
                  <a:t>Hamiltonyen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tr-TR" dirty="0"/>
                  <a:t>, Parite </a:t>
                </a:r>
                <a:r>
                  <a:rPr lang="tr-TR" dirty="0" smtClean="0"/>
                  <a:t>(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tr-TR" dirty="0" smtClean="0"/>
                  <a:t>) </a:t>
                </a:r>
                <a:r>
                  <a:rPr lang="tr-TR" dirty="0"/>
                  <a:t>ve Zaman </a:t>
                </a:r>
                <a:r>
                  <a:rPr lang="tr-TR" dirty="0" err="1"/>
                  <a:t>Tersinimi</a:t>
                </a:r>
                <a:r>
                  <a:rPr lang="tr-TR" dirty="0"/>
                  <a:t> </a:t>
                </a:r>
                <a:r>
                  <a:rPr lang="tr-TR" dirty="0" smtClean="0"/>
                  <a:t>(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𝒯</m:t>
                    </m:r>
                  </m:oMath>
                </a14:m>
                <a:r>
                  <a:rPr lang="tr-TR" dirty="0" smtClean="0"/>
                  <a:t>) </a:t>
                </a:r>
                <a:r>
                  <a:rPr lang="tr-TR" dirty="0"/>
                  <a:t>operatörlerinin birleşimi ile </a:t>
                </a:r>
                <a:r>
                  <a:rPr lang="tr-TR" dirty="0" err="1"/>
                  <a:t>komüt</a:t>
                </a:r>
                <a:r>
                  <a:rPr lang="tr-TR" dirty="0"/>
                  <a:t> ediyorsa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𝒫𝒯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 smtClean="0"/>
                  <a:t>–simetriktir:</a:t>
                </a:r>
                <a:endParaRPr lang="tr-TR" dirty="0"/>
              </a:p>
            </p:txBody>
          </p:sp>
        </mc:Choice>
        <mc:Fallback xmlns="">
          <p:sp>
            <p:nvSpPr>
              <p:cNvPr id="8" name="Dikdörtgen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44" y="4125505"/>
                <a:ext cx="11332564" cy="646331"/>
              </a:xfrm>
              <a:prstGeom prst="rect">
                <a:avLst/>
              </a:prstGeom>
              <a:blipFill>
                <a:blip r:embed="rId5"/>
                <a:stretch>
                  <a:fillRect l="-484" t="-4717" b="-1509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1790608" y="4738683"/>
                <a:ext cx="12481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𝒫𝒯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608" y="4738683"/>
                <a:ext cx="1248162" cy="276999"/>
              </a:xfrm>
              <a:prstGeom prst="rect">
                <a:avLst/>
              </a:prstGeom>
              <a:blipFill>
                <a:blip r:embed="rId6"/>
                <a:stretch>
                  <a:fillRect r="-3922" b="-1087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Dikdörtgen 9"/>
              <p:cNvSpPr/>
              <p:nvPr/>
            </p:nvSpPr>
            <p:spPr>
              <a:xfrm>
                <a:off x="389744" y="5244356"/>
                <a:ext cx="40498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b="1" dirty="0" smtClean="0"/>
                  <a:t>Parite: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   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tr-TR" dirty="0" smtClean="0"/>
                  <a:t> </a:t>
                </a:r>
                <a:endParaRPr lang="tr-TR" dirty="0"/>
              </a:p>
            </p:txBody>
          </p:sp>
        </mc:Choice>
        <mc:Fallback xmlns="">
          <p:sp>
            <p:nvSpPr>
              <p:cNvPr id="10" name="Dikdörtgen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44" y="5244356"/>
                <a:ext cx="4049891" cy="369332"/>
              </a:xfrm>
              <a:prstGeom prst="rect">
                <a:avLst/>
              </a:prstGeom>
              <a:blipFill>
                <a:blip r:embed="rId7"/>
                <a:stretch>
                  <a:fillRect l="-1355" t="-6557" b="-262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Dikdörtgen 10"/>
              <p:cNvSpPr/>
              <p:nvPr/>
            </p:nvSpPr>
            <p:spPr>
              <a:xfrm>
                <a:off x="389744" y="5898432"/>
                <a:ext cx="6226513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b="1" dirty="0" smtClean="0"/>
                  <a:t>Zaman tersinme simetrisi : 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𝒯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tr-T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𝒯</m:t>
                        </m:r>
                      </m:e>
                      <m:sup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tr-TR" b="1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,      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𝒯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tr-T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𝒯</m:t>
                        </m:r>
                      </m:e>
                      <m:sup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tr-TR" b="1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endParaRPr lang="tr-TR" b="1" dirty="0"/>
              </a:p>
            </p:txBody>
          </p:sp>
        </mc:Choice>
        <mc:Fallback xmlns="">
          <p:sp>
            <p:nvSpPr>
              <p:cNvPr id="11" name="Dikdörtgen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44" y="5898432"/>
                <a:ext cx="6226513" cy="375552"/>
              </a:xfrm>
              <a:prstGeom prst="rect">
                <a:avLst/>
              </a:prstGeom>
              <a:blipFill>
                <a:blip r:embed="rId8"/>
                <a:stretch>
                  <a:fillRect l="-881" t="-6557" b="-2786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Dikdörtgen 11"/>
              <p:cNvSpPr/>
              <p:nvPr/>
            </p:nvSpPr>
            <p:spPr>
              <a:xfrm>
                <a:off x="5399705" y="4825612"/>
                <a:ext cx="6096000" cy="930448"/>
              </a:xfrm>
              <a:prstGeom prst="rect">
                <a:avLst/>
              </a:prstGeom>
              <a:ln>
                <a:solidFill>
                  <a:srgbClr val="C64324"/>
                </a:solidFill>
              </a:ln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𝒫𝒯</m:t>
                    </m:r>
                  </m:oMath>
                </a14:m>
                <a:r>
                  <a:rPr lang="tr-TR" dirty="0" smtClean="0"/>
                  <a:t> </a:t>
                </a:r>
                <a:r>
                  <a:rPr lang="tr-TR" dirty="0"/>
                  <a:t>simetrisi,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p>
                  </m:oMath>
                </a14:m>
                <a:r>
                  <a:rPr lang="tr-TR" dirty="0" smtClean="0"/>
                  <a:t> </a:t>
                </a:r>
                <a:r>
                  <a:rPr lang="tr-TR" dirty="0"/>
                  <a:t>olsa bile, PT simetrisi kırılmamış olduğu sürece </a:t>
                </a:r>
                <a:r>
                  <a:rPr lang="tr-TR" b="1" dirty="0" smtClean="0"/>
                  <a:t>reel </a:t>
                </a:r>
                <a:r>
                  <a:rPr lang="tr-TR" dirty="0" smtClean="0"/>
                  <a:t> </a:t>
                </a:r>
                <a:r>
                  <a:rPr lang="tr-TR" dirty="0"/>
                  <a:t>spektrumlar elde edilmesini sağlayabilir.</a:t>
                </a:r>
              </a:p>
            </p:txBody>
          </p:sp>
        </mc:Choice>
        <mc:Fallback xmlns="">
          <p:sp>
            <p:nvSpPr>
              <p:cNvPr id="12" name="Dikdörtgen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705" y="4825612"/>
                <a:ext cx="6096000" cy="930448"/>
              </a:xfrm>
              <a:prstGeom prst="rect">
                <a:avLst/>
              </a:prstGeom>
              <a:blipFill>
                <a:blip r:embed="rId9"/>
                <a:stretch>
                  <a:fillRect l="-798" t="-1948" b="-9740"/>
                </a:stretch>
              </a:blipFill>
              <a:ln>
                <a:solidFill>
                  <a:srgbClr val="C64324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59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38200">
              <a:schemeClr val="bg1">
                <a:lumMod val="75000"/>
              </a:schemeClr>
            </a:gs>
            <a:gs pos="0">
              <a:schemeClr val="bg1">
                <a:lumMod val="7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50000">
              <a:schemeClr val="accent1">
                <a:lumMod val="45000"/>
                <a:lumOff val="55000"/>
              </a:schemeClr>
            </a:gs>
            <a:gs pos="78000">
              <a:schemeClr val="bg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Genelleştirme: </a:t>
            </a:r>
            <a:r>
              <a:rPr lang="tr-TR" dirty="0" err="1" smtClean="0"/>
              <a:t>Pseudo-Hermisyen</a:t>
            </a:r>
            <a:r>
              <a:rPr lang="tr-TR" dirty="0" smtClean="0"/>
              <a:t> KM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521207" y="1468319"/>
                <a:ext cx="10822899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tr-TR" b="1" dirty="0" smtClean="0">
                    <a:latin typeface="+mj-lt"/>
                  </a:rPr>
                  <a:t>Tanım:</a:t>
                </a:r>
                <a:r>
                  <a:rPr lang="tr-TR" dirty="0">
                    <a:latin typeface="+mj-lt"/>
                  </a:rPr>
                  <a:t> Bir </a:t>
                </a:r>
                <a:r>
                  <a:rPr lang="tr-TR" dirty="0" err="1">
                    <a:latin typeface="+mj-lt"/>
                  </a:rPr>
                  <a:t>Hamiltonyen</a:t>
                </a:r>
                <a:r>
                  <a:rPr lang="tr-TR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tr-TR" dirty="0" smtClean="0">
                    <a:latin typeface="+mj-lt"/>
                  </a:rPr>
                  <a:t>, </a:t>
                </a:r>
                <a:r>
                  <a:rPr lang="tr-TR" dirty="0" err="1" smtClean="0">
                    <a:latin typeface="+mj-lt"/>
                  </a:rPr>
                  <a:t>Hermisyen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>
                    <a:latin typeface="+mj-lt"/>
                  </a:rPr>
                  <a:t>ve tersinir bir 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l-GR" dirty="0" smtClean="0">
                    <a:latin typeface="+mj-lt"/>
                  </a:rPr>
                  <a:t> </a:t>
                </a:r>
                <a:r>
                  <a:rPr lang="tr-TR" dirty="0">
                    <a:latin typeface="+mj-lt"/>
                  </a:rPr>
                  <a:t>operatörü mevcut olup belirli bir koşulu sağladığında </a:t>
                </a:r>
                <a:r>
                  <a:rPr lang="tr-TR" dirty="0" err="1" smtClean="0">
                    <a:latin typeface="+mj-lt"/>
                  </a:rPr>
                  <a:t>pseudo-Hermisyendir</a:t>
                </a:r>
                <a:r>
                  <a:rPr lang="tr-TR" dirty="0" smtClean="0">
                    <a:latin typeface="+mj-lt"/>
                  </a:rPr>
                  <a:t>: </a:t>
                </a:r>
                <a:endParaRPr lang="tr-TR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07" y="1468319"/>
                <a:ext cx="10822899" cy="646331"/>
              </a:xfrm>
              <a:prstGeom prst="rect">
                <a:avLst/>
              </a:prstGeom>
              <a:blipFill>
                <a:blip r:embed="rId2"/>
                <a:stretch>
                  <a:fillRect l="-450" t="-4717" b="-1509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3259478" y="2114650"/>
                <a:ext cx="1400576" cy="2841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478" y="2114650"/>
                <a:ext cx="1400576" cy="284117"/>
              </a:xfrm>
              <a:prstGeom prst="rect">
                <a:avLst/>
              </a:prstGeom>
              <a:blipFill>
                <a:blip r:embed="rId3"/>
                <a:stretch>
                  <a:fillRect l="-3930" t="-2174" r="-1310" b="-3043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344801" y="2675766"/>
            <a:ext cx="4040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İç </a:t>
            </a:r>
            <a:r>
              <a:rPr lang="tr-TR" b="1" dirty="0"/>
              <a:t>Çarpım ve </a:t>
            </a:r>
            <a:r>
              <a:rPr lang="tr-TR" b="1" dirty="0" err="1" smtClean="0"/>
              <a:t>Modifiye</a:t>
            </a:r>
            <a:r>
              <a:rPr lang="tr-TR" b="1" dirty="0" smtClean="0"/>
              <a:t> </a:t>
            </a:r>
            <a:r>
              <a:rPr lang="tr-TR" b="1" dirty="0" err="1"/>
              <a:t>Hilbert</a:t>
            </a:r>
            <a:r>
              <a:rPr lang="tr-TR" b="1" dirty="0"/>
              <a:t> Uzayı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344801" y="3236882"/>
            <a:ext cx="3544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Yeni iç çarpım </a:t>
            </a:r>
            <a:r>
              <a:rPr lang="en-US" dirty="0" smtClean="0"/>
              <a:t>η</a:t>
            </a:r>
            <a:r>
              <a:rPr lang="tr-TR" dirty="0" smtClean="0"/>
              <a:t> ile tanımlanır</a:t>
            </a:r>
            <a:r>
              <a:rPr lang="en-US" dirty="0" smtClean="0"/>
              <a:t>: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1172719" y="3797998"/>
                <a:ext cx="1888915" cy="301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:=</m:t>
                      </m:r>
                      <m:d>
                        <m:dPr>
                          <m:begChr m:val="⟨"/>
                          <m:endChr m:val="⟩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719" y="3797998"/>
                <a:ext cx="1888915" cy="301686"/>
              </a:xfrm>
              <a:prstGeom prst="rect">
                <a:avLst/>
              </a:prstGeom>
              <a:blipFill>
                <a:blip r:embed="rId4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Dikdörtgen 8"/>
              <p:cNvSpPr/>
              <p:nvPr/>
            </p:nvSpPr>
            <p:spPr>
              <a:xfrm>
                <a:off x="454221" y="4257677"/>
                <a:ext cx="52906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/>
                  <a:t>Bu yeni iç çarpım altında</a:t>
                </a:r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</a:t>
                </a:r>
                <a:r>
                  <a:rPr lang="en-US" b="1" dirty="0" err="1" smtClean="0"/>
                  <a:t>Hermi</a:t>
                </a:r>
                <a:r>
                  <a:rPr lang="tr-TR" b="1" dirty="0" err="1" smtClean="0"/>
                  <a:t>syen</a:t>
                </a:r>
                <a:r>
                  <a:rPr lang="tr-TR" dirty="0"/>
                  <a:t> </a:t>
                </a:r>
                <a:r>
                  <a:rPr lang="tr-TR" dirty="0" smtClean="0"/>
                  <a:t>hale gelir:</a:t>
                </a:r>
                <a:endParaRPr lang="tr-TR" dirty="0"/>
              </a:p>
            </p:txBody>
          </p:sp>
        </mc:Choice>
        <mc:Fallback xmlns="">
          <p:sp>
            <p:nvSpPr>
              <p:cNvPr id="9" name="Dikdörtgen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21" y="4257677"/>
                <a:ext cx="5290679" cy="369332"/>
              </a:xfrm>
              <a:prstGeom prst="rect">
                <a:avLst/>
              </a:prstGeom>
              <a:blipFill>
                <a:blip r:embed="rId5"/>
                <a:stretch>
                  <a:fillRect l="-1038" t="-6557" b="-262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1204748" y="4756634"/>
                <a:ext cx="2054730" cy="301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tr-T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b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748" y="4756634"/>
                <a:ext cx="2054730" cy="301686"/>
              </a:xfrm>
              <a:prstGeom prst="rect">
                <a:avLst/>
              </a:prstGeom>
              <a:blipFill>
                <a:blip r:embed="rId6"/>
                <a:stretch>
                  <a:fillRect r="-890" b="-24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Dikdörtgen 10"/>
              <p:cNvSpPr/>
              <p:nvPr/>
            </p:nvSpPr>
            <p:spPr>
              <a:xfrm>
                <a:off x="5281534" y="4735154"/>
                <a:ext cx="6575686" cy="1785104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tr-TR" b="1" dirty="0" smtClean="0"/>
                  <a:t>1</a:t>
                </a:r>
                <a:r>
                  <a:rPr lang="tr-TR" dirty="0" smtClean="0"/>
                  <a:t>- </a:t>
                </a:r>
                <a:r>
                  <a:rPr lang="el-GR" b="1" dirty="0" smtClean="0"/>
                  <a:t>η</a:t>
                </a:r>
                <a:r>
                  <a:rPr lang="el-GR" dirty="0" smtClean="0"/>
                  <a:t>-</a:t>
                </a:r>
                <a:r>
                  <a:rPr lang="tr-TR" dirty="0"/>
                  <a:t>iç çarpımı, muhtemelen farklı geometrik ve fiziksel yapıya sahip yeni bir </a:t>
                </a:r>
                <a:r>
                  <a:rPr lang="tr-TR" dirty="0" err="1"/>
                  <a:t>Hilbert</a:t>
                </a:r>
                <a:r>
                  <a:rPr lang="tr-TR" dirty="0"/>
                  <a:t> uzayı </a:t>
                </a:r>
                <a14:m>
                  <m:oMath xmlns:m="http://schemas.openxmlformats.org/officeDocument/2006/math">
                    <m:r>
                      <a:rPr lang="tr-TR" alt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𝓗</m:t>
                    </m:r>
                  </m:oMath>
                </a14:m>
                <a:r>
                  <a:rPr lang="tr-TR" dirty="0"/>
                  <a:t> tanımlar</a:t>
                </a:r>
                <a:r>
                  <a:rPr lang="tr-TR" dirty="0" smtClean="0"/>
                  <a:t>.</a:t>
                </a:r>
              </a:p>
              <a:p>
                <a:r>
                  <a:rPr lang="tr-TR" b="1" dirty="0" smtClean="0"/>
                  <a:t>2</a:t>
                </a:r>
                <a:r>
                  <a:rPr lang="tr-TR" dirty="0"/>
                  <a:t>- Eğer </a:t>
                </a:r>
                <a:r>
                  <a:rPr lang="el-GR" b="1" dirty="0" smtClean="0"/>
                  <a:t>η</a:t>
                </a:r>
                <a:r>
                  <a:rPr lang="tr-TR" b="1" dirty="0" smtClean="0"/>
                  <a:t> </a:t>
                </a:r>
                <a:r>
                  <a:rPr lang="el-GR" dirty="0" smtClean="0"/>
                  <a:t> </a:t>
                </a:r>
                <a:r>
                  <a:rPr lang="tr-TR" dirty="0"/>
                  <a:t>pozitif tanımlı ise, normlar korunur ve </a:t>
                </a:r>
                <a:r>
                  <a:rPr lang="tr-TR" dirty="0" err="1"/>
                  <a:t>üniterlik</a:t>
                </a:r>
                <a:r>
                  <a:rPr lang="tr-TR" dirty="0"/>
                  <a:t> geçerli olur:</a:t>
                </a:r>
                <a14:m>
                  <m:oMath xmlns:m="http://schemas.openxmlformats.org/officeDocument/2006/math">
                    <m:r>
                      <a:rPr lang="tr-TR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begChr m:val="⟨"/>
                        <m:endChr m:val="⟩"/>
                        <m:ctrlPr>
                          <a:rPr lang="tr-T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e>
                        <m:r>
                          <a:rPr lang="tr-T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e>
                        <m:r>
                          <a:rPr lang="tr-T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&gt;0, </m:t>
                    </m:r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𝑓𝑜𝑟</m:t>
                    </m:r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𝑎𝑙𝑙</m:t>
                    </m:r>
                    <m:r>
                      <a:rPr lang="tr-TR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"/>
                        <m:ctrlPr>
                          <a:rPr lang="tr-T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tr-TR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tr-T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&gt;0.</m:t>
                        </m:r>
                      </m:e>
                    </m:d>
                  </m:oMath>
                </a14:m>
                <a:endParaRPr lang="tr-TR" dirty="0" smtClean="0"/>
              </a:p>
              <a:p>
                <a:r>
                  <a:rPr lang="tr-TR" b="1" dirty="0" smtClean="0"/>
                  <a:t>3</a:t>
                </a:r>
                <a:r>
                  <a:rPr lang="tr-TR" dirty="0" smtClean="0"/>
                  <a:t>-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tr-TR" dirty="0" smtClean="0"/>
                  <a:t> </a:t>
                </a:r>
                <a:r>
                  <a:rPr lang="tr-TR" dirty="0"/>
                  <a:t>alışılmış anlamda </a:t>
                </a:r>
                <a:r>
                  <a:rPr lang="tr-TR" dirty="0" err="1" smtClean="0"/>
                  <a:t>Hermisyen</a:t>
                </a:r>
                <a:r>
                  <a:rPr lang="tr-TR" dirty="0" smtClean="0"/>
                  <a:t> </a:t>
                </a:r>
                <a:r>
                  <a:rPr lang="tr-TR" dirty="0"/>
                  <a:t>olmasa bile gerçek </a:t>
                </a:r>
                <a:r>
                  <a:rPr lang="tr-TR" dirty="0" err="1"/>
                  <a:t>özdeğerler</a:t>
                </a:r>
                <a:r>
                  <a:rPr lang="tr-TR" dirty="0"/>
                  <a:t> ortaya çıkar </a:t>
                </a:r>
                <a:r>
                  <a:rPr lang="tr-TR" sz="2000" b="1" dirty="0">
                    <a:solidFill>
                      <a:srgbClr val="FF0000"/>
                    </a:solidFill>
                  </a:rPr>
                  <a:t>→</a:t>
                </a:r>
                <a:r>
                  <a:rPr lang="tr-TR" dirty="0"/>
                  <a:t> bu da tutarlı kuantum evrimine olanak sağlar.</a:t>
                </a:r>
              </a:p>
            </p:txBody>
          </p:sp>
        </mc:Choice>
        <mc:Fallback xmlns="">
          <p:sp>
            <p:nvSpPr>
              <p:cNvPr id="11" name="Dikdörtgen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534" y="4735154"/>
                <a:ext cx="6575686" cy="1785104"/>
              </a:xfrm>
              <a:prstGeom prst="rect">
                <a:avLst/>
              </a:prstGeom>
              <a:blipFill>
                <a:blip r:embed="rId7"/>
                <a:stretch>
                  <a:fillRect l="-648" t="-1356" r="-463" b="-5424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5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982">
              <a:srgbClr val="E7F0F9"/>
            </a:gs>
            <a:gs pos="84000">
              <a:schemeClr val="bg1">
                <a:lumMod val="65000"/>
              </a:schemeClr>
            </a:gs>
            <a:gs pos="49000">
              <a:schemeClr val="bg1">
                <a:lumMod val="85000"/>
              </a:schemeClr>
            </a:gs>
            <a:gs pos="55500">
              <a:srgbClr val="C6DCF1"/>
            </a:gs>
            <a:gs pos="25000">
              <a:srgbClr val="D6E6F5"/>
            </a:gs>
            <a:gs pos="0">
              <a:schemeClr val="accent1">
                <a:lumMod val="5000"/>
                <a:lumOff val="95000"/>
              </a:schemeClr>
            </a:gs>
            <a:gs pos="48000">
              <a:schemeClr val="accent1">
                <a:lumMod val="45000"/>
                <a:lumOff val="55000"/>
              </a:schemeClr>
            </a:gs>
            <a:gs pos="7858">
              <a:schemeClr val="bg1">
                <a:lumMod val="50000"/>
              </a:schemeClr>
            </a:gs>
            <a:gs pos="6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79684" y="1413222"/>
            <a:ext cx="103282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>A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> one-electron atom was investigated as a probe of the curvature of a general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>spacetime</a:t>
            </a:r>
            <a:r>
              <a:rPr kumimoji="0" lang="tr-TR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/>
            </a:r>
            <a:br>
              <a:rPr kumimoji="0" lang="tr-TR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</a:br>
            <a:r>
              <a:rPr kumimoji="0" lang="nb-NO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> L. Parker, Phys. Rev. D 22, 1922 (1980). 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/>
            </a:r>
            <a:b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</a:b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> </a:t>
            </a:r>
            <a:r>
              <a:rPr kumimoji="0" lang="nb-NO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>L. Parker, Phys. Rev. Lett. 44, 1559 (1980)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  <a:t>.</a:t>
            </a:r>
            <a:b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Angsana New" panose="02020603050405020304" pitchFamily="18" charset="-34"/>
              </a:rPr>
            </a:b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İçerik Yer Tutucusu 2"/>
              <p:cNvSpPr txBox="1">
                <a:spLocks/>
              </p:cNvSpPr>
              <p:nvPr/>
            </p:nvSpPr>
            <p:spPr>
              <a:xfrm>
                <a:off x="479684" y="2721670"/>
                <a:ext cx="9804816" cy="3544476"/>
              </a:xfrm>
              <a:prstGeom prst="rect">
                <a:avLst/>
              </a:prstGeom>
              <a:solidFill>
                <a:srgbClr val="FFF4D1"/>
              </a:solidFill>
              <a:ln>
                <a:solidFill>
                  <a:srgbClr val="EB7979"/>
                </a:solidFill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sub>
                    </m:sSub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sub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p>
                    </m:sSubSup>
                    <m:sSub>
                      <m:sSub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𝜕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</m:sSub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 </a:t>
                </a:r>
                <a14:m>
                  <m:oMath xmlns:m="http://schemas.openxmlformats.org/officeDocument/2006/math"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=1,…</m:t>
                    </m:r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sup>
                    </m:sSup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sup>
                    </m:sSubSup>
                    <m:sSup>
                      <m:s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𝑑𝑥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p>
                    </m:sSup>
                  </m:oMath>
                </a14:m>
                <a:endParaRPr kumimoji="0" lang="tr-T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tr-TR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𝒈</m:t>
                    </m:r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𝑔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𝜇𝜈</m:t>
                        </m:r>
                      </m:sub>
                    </m:sSub>
                    <m:sSup>
                      <m:s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𝑑𝑥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p>
                    </m:sSup>
                    <m:sSup>
                      <m:s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𝑑𝑥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𝜈</m:t>
                        </m:r>
                      </m:sup>
                    </m:sSup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𝑔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𝜇𝜈</m:t>
                        </m:r>
                      </m:sub>
                    </m:sSub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sup>
                    </m:sSubSup>
                    <m:sSubSup>
                      <m:sSub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𝜈</m:t>
                        </m:r>
                      </m:sub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sup>
                    </m:sSubSup>
                    <m:sSub>
                      <m:sSub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𝜂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𝑎𝑏</m:t>
                        </m:r>
                      </m:sub>
                    </m:sSub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𝜂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𝑎𝑏</m:t>
                        </m:r>
                      </m:sub>
                    </m:sSub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𝑑𝑖𝑎𝑔</m:t>
                    </m:r>
                    <m:d>
                      <m:dPr>
                        <m:begChr m:val="["/>
                        <m:endChr m:val="]"/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−1  1  1   1</m:t>
                        </m:r>
                      </m:e>
                    </m:d>
                  </m:oMath>
                </a14:m>
                <a:endParaRPr kumimoji="0" lang="tr-T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amma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matrislerinin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koordinat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ba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ğ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𝚤</m:t>
                    </m:r>
                    <m:r>
                      <m:rPr>
                        <m:sty m:val="p"/>
                      </m:rP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ml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𝚤</m:t>
                    </m:r>
                    <m:r>
                      <m:rPr>
                        <m:sty m:val="p"/>
                      </m:rP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l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𝚤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ğ</m:t>
                    </m:r>
                    <m: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𝚤</m:t>
                    </m:r>
                    <m:bar>
                      <m:bar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bar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𝛾</m:t>
                            </m:r>
                          </m:e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𝜇</m:t>
                            </m:r>
                          </m:sup>
                        </m:sSup>
                      </m:e>
                    </m:bar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(x) ile verilirse: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bar>
                          <m:bar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barPr>
                          <m:e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𝜇</m:t>
                                </m:r>
                              </m:sup>
                            </m:sSup>
                          </m:e>
                        </m:bar>
                        <m:r>
                          <m:rPr>
                            <m:nor/>
                          </m:rPr>
                          <a:rPr kumimoji="0" lang="tr-TR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(</m:t>
                        </m:r>
                        <m:r>
                          <m:rPr>
                            <m:nor/>
                          </m:rPr>
                          <a:rPr kumimoji="0" lang="tr-TR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tr-TR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)</m:t>
                        </m:r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bar>
                          <m:bar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barPr>
                          <m:e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𝜈</m:t>
                                </m:r>
                              </m:sup>
                            </m:sSup>
                          </m:e>
                        </m:bar>
                        <m:r>
                          <m:rPr>
                            <m:nor/>
                          </m:rPr>
                          <a:rPr kumimoji="0" lang="tr-TR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(</m:t>
                        </m:r>
                        <m:r>
                          <m:rPr>
                            <m:nor/>
                          </m:rPr>
                          <a:rPr kumimoji="0" lang="tr-TR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x</m:t>
                        </m:r>
                        <m:r>
                          <m:rPr>
                            <m:nor/>
                          </m:rPr>
                          <a:rPr kumimoji="0" lang="tr-TR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)</m:t>
                        </m:r>
                      </m:e>
                    </m:d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</m:t>
                    </m:r>
                    <m:sSup>
                      <m:s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𝑔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𝜇𝜈</m:t>
                        </m:r>
                      </m:sup>
                    </m:sSup>
                    <m:d>
                      <m:d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endParaRPr kumimoji="0" lang="tr-TR" sz="1800" b="0" i="1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𝛻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</m:sSub>
                    <m:bar>
                      <m:bar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𝛾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𝜇</m:t>
                            </m:r>
                          </m:sub>
                        </m:sSub>
                      </m:e>
                    </m:bar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𝜕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</m:sSub>
                    <m:bar>
                      <m:bar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𝛾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𝜈</m:t>
                            </m:r>
                          </m:sub>
                        </m:sSub>
                      </m:e>
                    </m:bar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Sup>
                      <m:sSub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kumimoji="0" lang="el-G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Γ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𝜇𝜈</m:t>
                        </m:r>
                      </m:sub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𝜆</m:t>
                        </m:r>
                      </m:sup>
                    </m:sSubSup>
                    <m:bar>
                      <m:bar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𝛾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𝜈</m:t>
                            </m:r>
                          </m:sub>
                        </m:sSub>
                      </m:e>
                    </m:bar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l-G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Γ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</m:sSub>
                    <m:bar>
                      <m:bar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𝛾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𝜈</m:t>
                            </m:r>
                          </m:sub>
                        </m:sSub>
                      </m:e>
                    </m:bar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bar>
                      <m:bar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𝛾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𝜈</m:t>
                            </m:r>
                          </m:sub>
                        </m:sSub>
                      </m:e>
                    </m:bar>
                    <m:sSub>
                      <m:sSub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l-G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Γ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</m:sSub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Genel</a:t>
                </a:r>
                <a:r>
                  <a:rPr kumimoji="0" lang="tr-TR" sz="1800" b="0" i="0" u="none" strike="noStrike" kern="1200" cap="none" spc="0" normalizeH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tr-TR" sz="1800" b="0" i="0" u="none" strike="noStrike" kern="1200" cap="none" spc="0" normalizeH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kovaryant</a:t>
                </a:r>
                <a:r>
                  <a:rPr kumimoji="0" lang="tr-TR" sz="1800" b="0" i="0" u="none" strike="noStrike" kern="1200" cap="none" spc="0" normalizeH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tr-TR" sz="18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Dirac</a:t>
                </a: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denklemi</a:t>
                </a:r>
                <a:r>
                  <a:rPr kumimoji="0" lang="tr-TR" sz="1800" b="0" i="0" u="none" strike="noStrike" kern="1200" cap="none" spc="0" normalizeH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:</a:t>
                </a:r>
                <a:endParaRPr kumimoji="0" lang="tr-T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bar>
                      <m:barPr>
                        <m:ctrlPr>
                          <a:rPr lang="tr-TR" sz="1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tr-TR" sz="1800" i="1">
                            <a:latin typeface="Cambria Math" panose="02040503050406030204" pitchFamily="18" charset="0"/>
                          </a:rPr>
                          <m:t>[</m:t>
                        </m:r>
                        <m:sSup>
                          <m:sSupPr>
                            <m:ctrlPr>
                              <a:rPr lang="tr-TR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tr-T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</m:e>
                    </m:bar>
                    <m:r>
                      <m:rPr>
                        <m:nor/>
                      </m:rPr>
                      <a:rPr lang="tr-TR" sz="1800" dirty="0"/>
                      <m:t>(</m:t>
                    </m:r>
                    <m:r>
                      <m:rPr>
                        <m:nor/>
                      </m:rPr>
                      <a:rPr lang="tr-TR" sz="1800" dirty="0"/>
                      <m:t>x</m:t>
                    </m:r>
                    <m:r>
                      <m:rPr>
                        <m:nor/>
                      </m:rPr>
                      <a:rPr lang="tr-TR" sz="1800" dirty="0"/>
                      <m:t>)</m:t>
                    </m:r>
                    <m:sSub>
                      <m:sSubPr>
                        <m:ctrlPr>
                          <a:rPr lang="tr-T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tr-T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tr-TR" sz="1800" dirty="0"/>
                  <a:t>+m]</a:t>
                </a:r>
                <a14:m>
                  <m:oMath xmlns:m="http://schemas.openxmlformats.org/officeDocument/2006/math">
                    <m:r>
                      <a:rPr lang="tr-T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tr-T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tr-TR" sz="1800" dirty="0"/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tr-TR" sz="18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ngsana New" panose="02020603050405020304" pitchFamily="18" charset="-34"/>
                  </a:rPr>
                  <a:t>Parker</a:t>
                </a: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ngsana New" panose="02020603050405020304" pitchFamily="18" charset="-34"/>
                  </a:rPr>
                  <a:t> </a:t>
                </a:r>
                <a:r>
                  <a:rPr kumimoji="0" lang="tr-TR" sz="18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ngsana New" panose="02020603050405020304" pitchFamily="18" charset="-34"/>
                  </a:rPr>
                  <a:t>Skaler</a:t>
                </a: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ngsana New" panose="02020603050405020304" pitchFamily="18" charset="-34"/>
                  </a:rPr>
                  <a:t> Çarpımı:</a:t>
                </a:r>
                <a:r>
                  <a:rPr kumimoji="0" lang="tr-TR" sz="1800" b="0" i="0" u="none" strike="noStrike" kern="1200" cap="none" spc="0" normalizeH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ngsana New" panose="02020603050405020304" pitchFamily="18" charset="-34"/>
                  </a:rPr>
                  <a:t> </a:t>
                </a: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ngsana New" panose="02020603050405020304" pitchFamily="18" charset="-34"/>
                  </a:rPr>
                  <a:t>   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ngsana New" panose="02020603050405020304" pitchFamily="18" charset="-34"/>
                          </a:rPr>
                        </m:ctrlPr>
                      </m:d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𝜙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,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𝜓</m:t>
                        </m:r>
                      </m:e>
                    </m:d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ngsana New" panose="02020603050405020304" pitchFamily="18" charset="-34"/>
                      </a:rPr>
                      <m:t>=−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ngsana New" panose="02020603050405020304" pitchFamily="18" charset="-34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ngsana New" panose="02020603050405020304" pitchFamily="18" charset="-34"/>
                              </a:rPr>
                            </m:ctrlPr>
                          </m:s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𝜙</m:t>
                            </m:r>
                          </m:e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†</m:t>
                            </m:r>
                          </m:sup>
                        </m:sSup>
                        <m:sSup>
                          <m:s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ngsana New" panose="02020603050405020304" pitchFamily="18" charset="-34"/>
                              </a:rPr>
                            </m:ctrlPr>
                          </m:s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𝛾</m:t>
                            </m:r>
                          </m:e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ngsana New" panose="02020603050405020304" pitchFamily="18" charset="-34"/>
                              </a:rPr>
                              <m:t>0</m:t>
                            </m:r>
                          </m:sup>
                        </m:sSup>
                        <m:bar>
                          <m:bar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ngsana New" panose="02020603050405020304" pitchFamily="18" charset="-34"/>
                              </a:rPr>
                            </m:ctrlPr>
                          </m:barPr>
                          <m:e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ngsana New" panose="02020603050405020304" pitchFamily="18" charset="-34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ngsana New" panose="02020603050405020304" pitchFamily="18" charset="-34"/>
                                  </a:rPr>
                                  <m:t>0</m:t>
                                </m:r>
                              </m:sup>
                            </m:sSup>
                          </m:e>
                        </m:bar>
                        <m:rad>
                          <m:radPr>
                            <m:degHide m:val="on"/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ngsana New" panose="02020603050405020304" pitchFamily="18" charset="-34"/>
                              </a:rPr>
                            </m:ctrlPr>
                          </m:radPr>
                          <m:deg/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ngsana New" panose="02020603050405020304" pitchFamily="18" charset="-34"/>
                              </a:rPr>
                              <m:t>−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ngsana New" panose="02020603050405020304" pitchFamily="18" charset="-34"/>
                              </a:rPr>
                              <m:t>𝑔</m:t>
                            </m:r>
                          </m:e>
                        </m:rad>
                      </m:e>
                    </m:nary>
                    <m:sSup>
                      <m:s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ngsana New" panose="02020603050405020304" pitchFamily="18" charset="-34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ngsana New" panose="02020603050405020304" pitchFamily="18" charset="-34"/>
                          </a:rPr>
                          <m:t>𝑑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ngsana New" panose="02020603050405020304" pitchFamily="18" charset="-34"/>
                          </a:rPr>
                          <m:t>3</m:t>
                        </m:r>
                      </m:sup>
                    </m:sSup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ngsana New" panose="02020603050405020304" pitchFamily="18" charset="-34"/>
                      </a:rPr>
                      <m:t>𝑥</m:t>
                    </m:r>
                  </m:oMath>
                </a14:m>
                <a:endParaRPr kumimoji="0" lang="tr-T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İçerik Yer Tutuc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84" y="2721670"/>
                <a:ext cx="9804816" cy="3544476"/>
              </a:xfrm>
              <a:prstGeom prst="rect">
                <a:avLst/>
              </a:prstGeom>
              <a:blipFill>
                <a:blip r:embed="rId2"/>
                <a:stretch>
                  <a:fillRect l="-186" t="-1361" b="-14116"/>
                </a:stretch>
              </a:blipFill>
              <a:ln>
                <a:solidFill>
                  <a:srgbClr val="EB7979"/>
                </a:solidFill>
              </a:ln>
              <a:effectLst/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074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89803" y="72661"/>
            <a:ext cx="3889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Pseudo-Hermisyen</a:t>
            </a: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 Operatör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78936" y="785388"/>
            <a:ext cx="3269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Önceki operatöre geri dönelim: </a:t>
            </a:r>
            <a:endParaRPr kumimoji="0" lang="tr-TR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278936" y="1486726"/>
                <a:ext cx="5461752" cy="5752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𝐻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𝑖𝑚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00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00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p>
                      </m:sSup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𝜕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l-G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Γ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00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p>
                      </m:sSup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l-G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Γ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936" y="1486726"/>
                <a:ext cx="5461752" cy="5752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379720" y="2542142"/>
                <a:ext cx="1377044" cy="3135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𝛼</m:t>
                        </m:r>
                      </m:sub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†</m:t>
                        </m:r>
                      </m:sup>
                    </m:sSubSup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𝛼</m:t>
                        </m:r>
                      </m:sub>
                    </m:sSub>
                    <m:sSub>
                      <m:sSubPr>
                        <m:ctrlP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 </a:t>
                </a: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20" y="2542142"/>
                <a:ext cx="1377044" cy="313547"/>
              </a:xfrm>
              <a:prstGeom prst="rect">
                <a:avLst/>
              </a:prstGeom>
              <a:blipFill>
                <a:blip r:embed="rId3"/>
                <a:stretch>
                  <a:fillRect l="-5752" t="-13725" r="-9735" b="-4705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Dikdörtgen 2"/>
              <p:cNvSpPr/>
              <p:nvPr/>
            </p:nvSpPr>
            <p:spPr>
              <a:xfrm>
                <a:off x="1944336" y="2542142"/>
                <a:ext cx="1436932" cy="420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l-G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Γ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†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l-G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Γ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Dikdörtgen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336" y="2542142"/>
                <a:ext cx="1436932" cy="420051"/>
              </a:xfrm>
              <a:prstGeom prst="rect">
                <a:avLst/>
              </a:prstGeom>
              <a:blipFill>
                <a:blip r:embed="rId4"/>
                <a:stretch>
                  <a:fillRect b="-289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Dikdörtgen 6"/>
              <p:cNvSpPr/>
              <p:nvPr/>
            </p:nvSpPr>
            <p:spPr>
              <a:xfrm>
                <a:off x="4372645" y="2619923"/>
                <a:ext cx="11356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𝑔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00</m:t>
                        </m:r>
                      </m:sup>
                    </m:sSup>
                  </m:oMath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Dikdörtgen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645" y="2619923"/>
                <a:ext cx="1135632" cy="369332"/>
              </a:xfrm>
              <a:prstGeom prst="rect">
                <a:avLst/>
              </a:prstGeom>
              <a:blipFill>
                <a:blip r:embed="rId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438115" y="3725303"/>
                <a:ext cx="1743618" cy="2835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𝜌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𝑔</m:t>
                          </m:r>
                        </m:e>
                      </m:rad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0</m:t>
                          </m:r>
                        </m:sup>
                      </m:s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(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𝑥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15" y="3725303"/>
                <a:ext cx="1743618" cy="283539"/>
              </a:xfrm>
              <a:prstGeom prst="rect">
                <a:avLst/>
              </a:prstGeom>
              <a:blipFill>
                <a:blip r:embed="rId6"/>
                <a:stretch>
                  <a:fillRect l="-2797" t="-2128" r="-4545" b="-3191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Dikdörtgen 14"/>
          <p:cNvSpPr/>
          <p:nvPr/>
        </p:nvSpPr>
        <p:spPr>
          <a:xfrm>
            <a:off x="91799" y="5665607"/>
            <a:ext cx="11499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*(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. V.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Gorbatenko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 and V. P.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Neznamov</a:t>
            </a:r>
            <a:r>
              <a:rPr kumimoji="0" lang="tr-TR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Uniqueness and self-conjugacy of </a:t>
            </a: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Dirac 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Hamiltonians in arbitrary gravitational </a:t>
            </a: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fields</a:t>
            </a:r>
            <a:r>
              <a:rPr kumimoji="0" lang="tr-TR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PHYSICAL REVIEW D 83, 105002 (2011) </a:t>
            </a:r>
            <a:r>
              <a:rPr kumimoji="0" lang="tr-TR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kumimoji="0" lang="tr-TR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397623" y="4574487"/>
                <a:ext cx="1824602" cy="2841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l-G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Δ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𝐻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†</m:t>
                          </m:r>
                        </m:sup>
                      </m:s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−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𝜌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𝐻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𝜌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23" y="4574487"/>
                <a:ext cx="1824602" cy="284117"/>
              </a:xfrm>
              <a:prstGeom prst="rect">
                <a:avLst/>
              </a:prstGeom>
              <a:blipFill>
                <a:blip r:embed="rId7"/>
                <a:stretch>
                  <a:fillRect l="-2333" t="-4255" r="-667" b="-255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2860411" y="4627460"/>
                <a:ext cx="823046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tr-TR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tr-TR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𝜌</m:t>
                          </m:r>
                          <m:r>
                            <a:rPr kumimoji="0" lang="tr-TR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sSup>
                            <m:sSupPr>
                              <m:ctrlPr>
                                <a:rPr kumimoji="0" lang="tr-TR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𝜂</m:t>
                              </m:r>
                            </m:e>
                            <m:sup>
                              <m:r>
                                <a:rPr kumimoji="0" lang="tr-TR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†</m:t>
                              </m:r>
                            </m:sup>
                          </m:sSup>
                          <m:r>
                            <a:rPr kumimoji="0" lang="tr-TR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kumimoji="0" lang="tr-T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411" y="4627460"/>
                <a:ext cx="823046" cy="243143"/>
              </a:xfrm>
              <a:prstGeom prst="rect">
                <a:avLst/>
              </a:prstGeom>
              <a:blipFill>
                <a:blip r:embed="rId8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Dikdörtgen 19"/>
          <p:cNvSpPr/>
          <p:nvPr/>
        </p:nvSpPr>
        <p:spPr>
          <a:xfrm>
            <a:off x="278936" y="3204231"/>
            <a:ext cx="2512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tr-TR" b="1" dirty="0" err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Parker</a:t>
            </a:r>
            <a:r>
              <a:rPr lang="tr-TR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ağırlık  operatörü</a:t>
            </a:r>
          </a:p>
        </p:txBody>
      </p:sp>
    </p:spTree>
    <p:extLst>
      <p:ext uri="{BB962C8B-B14F-4D97-AF65-F5344CB8AC3E}">
        <p14:creationId xmlns:p14="http://schemas.microsoft.com/office/powerpoint/2010/main" val="95427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121920" y="304800"/>
                <a:ext cx="417236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b="1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Tanım</a:t>
                </a:r>
                <a:r>
                  <a:rPr lang="tr-TR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tr-TR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Hamilton operatörleri. Eğer,</a:t>
                </a:r>
              </a:p>
              <a:p>
                <a:endParaRPr lang="tr-TR" dirty="0" smtClean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" y="304800"/>
                <a:ext cx="4172361" cy="923330"/>
              </a:xfrm>
              <a:prstGeom prst="rect">
                <a:avLst/>
              </a:prstGeom>
              <a:blipFill>
                <a:blip r:embed="rId2"/>
                <a:stretch>
                  <a:fillRect l="-1170" t="-2649" r="-29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/>
          <p:cNvSpPr txBox="1"/>
          <p:nvPr/>
        </p:nvSpPr>
        <p:spPr>
          <a:xfrm>
            <a:off x="121920" y="1524000"/>
            <a:ext cx="4354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şeklinde birbirine bağlı iseler, eşdeğerlerdir. 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04319" y="2189202"/>
            <a:ext cx="210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Uniqueness</a:t>
            </a:r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(Tekillik)</a:t>
            </a:r>
          </a:p>
        </p:txBody>
      </p:sp>
      <p:sp>
        <p:nvSpPr>
          <p:cNvPr id="8" name="Dikdörtgen 7"/>
          <p:cNvSpPr/>
          <p:nvPr/>
        </p:nvSpPr>
        <p:spPr>
          <a:xfrm>
            <a:off x="121920" y="260551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TANIM</a:t>
            </a:r>
          </a:p>
          <a:p>
            <a:pPr algn="just"/>
            <a:endParaRPr lang="tr-TR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Eğri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uzay-zamanda farklı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tetrad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seçimlerinden elde edilen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Dirac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Hamiltonianlar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, uygun bir dönüşüm altında aynı fiziksel operatöre indirgenebiliyorsa,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Hamiltonian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unique</a:t>
            </a:r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(tekil)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kabul edilir.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1464929" y="4406824"/>
                <a:ext cx="895053" cy="3148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929" y="4406824"/>
                <a:ext cx="895053" cy="314894"/>
              </a:xfrm>
              <a:prstGeom prst="rect">
                <a:avLst/>
              </a:prstGeom>
              <a:blipFill>
                <a:blip r:embed="rId3"/>
                <a:stretch>
                  <a:fillRect l="-5442" t="-23077" r="-39456" b="-192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Düz Bağlayıcı 10"/>
          <p:cNvCxnSpPr/>
          <p:nvPr/>
        </p:nvCxnSpPr>
        <p:spPr>
          <a:xfrm>
            <a:off x="6352032" y="304800"/>
            <a:ext cx="0" cy="512064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6510528" y="397133"/>
            <a:ext cx="3052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Self-</a:t>
            </a:r>
            <a:r>
              <a:rPr lang="tr-TR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Conjugacy</a:t>
            </a:r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(Öz-</a:t>
            </a:r>
            <a:r>
              <a:rPr lang="tr-TR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eşleniklik</a:t>
            </a:r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Dikdörtgen 14"/>
              <p:cNvSpPr/>
              <p:nvPr/>
            </p:nvSpPr>
            <p:spPr>
              <a:xfrm>
                <a:off x="7971634" y="1147550"/>
                <a:ext cx="996363" cy="3764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Dikdörtgen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634" y="1147550"/>
                <a:ext cx="996363" cy="3764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Metin kutusu 15"/>
          <p:cNvSpPr txBox="1"/>
          <p:nvPr/>
        </p:nvSpPr>
        <p:spPr>
          <a:xfrm>
            <a:off x="6851904" y="1147550"/>
            <a:ext cx="1119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Standart: 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Dikdörtgen 16"/>
              <p:cNvSpPr/>
              <p:nvPr/>
            </p:nvSpPr>
            <p:spPr>
              <a:xfrm>
                <a:off x="10175585" y="2112504"/>
                <a:ext cx="1595693" cy="3764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tr-TR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tr-TR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lang="tr-T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7" name="Dikdörtgen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5585" y="2112504"/>
                <a:ext cx="1595693" cy="376450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Dikdörtgen 17"/>
          <p:cNvSpPr/>
          <p:nvPr/>
        </p:nvSpPr>
        <p:spPr>
          <a:xfrm>
            <a:off x="6352032" y="2124670"/>
            <a:ext cx="3548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self-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conjugate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(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pseudo-Hermitian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):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Dikdörtgen 19"/>
          <p:cNvSpPr/>
          <p:nvPr/>
        </p:nvSpPr>
        <p:spPr>
          <a:xfrm>
            <a:off x="5181551" y="5806525"/>
            <a:ext cx="26579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iyi tanımlı kuantum teori</a:t>
            </a:r>
            <a:b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korunmuş olasılık</a:t>
            </a:r>
            <a:b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gözlenebilir spektrum</a:t>
            </a:r>
          </a:p>
        </p:txBody>
      </p:sp>
      <p:sp>
        <p:nvSpPr>
          <p:cNvPr id="21" name="Dikdörtgen 20"/>
          <p:cNvSpPr/>
          <p:nvPr/>
        </p:nvSpPr>
        <p:spPr>
          <a:xfrm>
            <a:off x="6644593" y="3870067"/>
            <a:ext cx="4255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uniqueness</a:t>
            </a:r>
            <a:r>
              <a:rPr lang="tr-TR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ile </a:t>
            </a:r>
            <a:r>
              <a:rPr lang="tr-TR" b="1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Schwinger</a:t>
            </a:r>
            <a:r>
              <a:rPr lang="tr-TR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b="1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gauge</a:t>
            </a:r>
            <a:r>
              <a:rPr lang="tr-TR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b="1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bağlantısı  </a:t>
            </a:r>
            <a:endParaRPr lang="tr-TR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10782614" y="3865019"/>
            <a:ext cx="6212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👉</a:t>
            </a:r>
          </a:p>
        </p:txBody>
      </p:sp>
    </p:spTree>
    <p:extLst>
      <p:ext uri="{BB962C8B-B14F-4D97-AF65-F5344CB8AC3E}">
        <p14:creationId xmlns:p14="http://schemas.microsoft.com/office/powerpoint/2010/main" val="269261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06" y="754847"/>
            <a:ext cx="6543865" cy="5183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8353325" y="708284"/>
                <a:ext cx="716029" cy="3007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bar>
                            <m:bar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ba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325" y="708284"/>
                <a:ext cx="716029" cy="300723"/>
              </a:xfrm>
              <a:prstGeom prst="rect">
                <a:avLst/>
              </a:prstGeom>
              <a:blipFill>
                <a:blip r:embed="rId3"/>
                <a:stretch>
                  <a:fillRect l="-4237" r="-7627" b="-12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Dikdörtgen 5"/>
              <p:cNvSpPr/>
              <p:nvPr/>
            </p:nvSpPr>
            <p:spPr>
              <a:xfrm>
                <a:off x="9589956" y="635121"/>
                <a:ext cx="900695" cy="4508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Sup>
                            <m:sSubSup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e>
                      </m:ba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Dikdörtgen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9956" y="635121"/>
                <a:ext cx="900695" cy="4508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7468308" y="1861667"/>
                <a:ext cx="1672692" cy="3073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308" y="1861667"/>
                <a:ext cx="1672692" cy="307392"/>
              </a:xfrm>
              <a:prstGeom prst="rect">
                <a:avLst/>
              </a:prstGeom>
              <a:blipFill>
                <a:blip r:embed="rId5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Dikdörtgen 12"/>
          <p:cNvSpPr/>
          <p:nvPr/>
        </p:nvSpPr>
        <p:spPr>
          <a:xfrm>
            <a:off x="8535276" y="160018"/>
            <a:ext cx="191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Schwinger</a:t>
            </a:r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gauge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8258977" y="2771434"/>
            <a:ext cx="3188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şu dönüşüm altında değişebilir: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/>
              <p:cNvSpPr txBox="1"/>
              <p:nvPr/>
            </p:nvSpPr>
            <p:spPr>
              <a:xfrm>
                <a:off x="9125079" y="3190994"/>
                <a:ext cx="1456168" cy="3108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6" name="Metin kutus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079" y="3190994"/>
                <a:ext cx="1456168" cy="310854"/>
              </a:xfrm>
              <a:prstGeom prst="rect">
                <a:avLst/>
              </a:prstGeom>
              <a:blipFill>
                <a:blip r:embed="rId6"/>
                <a:stretch>
                  <a:fillRect l="-2092" r="-1255" b="-1960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Metin kutusu 16"/>
              <p:cNvSpPr txBox="1"/>
              <p:nvPr/>
            </p:nvSpPr>
            <p:spPr>
              <a:xfrm>
                <a:off x="9176054" y="3617754"/>
                <a:ext cx="14051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𝑆𝑂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tr-TR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17" name="Metin kutusu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054" y="3617754"/>
                <a:ext cx="1405193" cy="276999"/>
              </a:xfrm>
              <a:prstGeom prst="rect">
                <a:avLst/>
              </a:prstGeom>
              <a:blipFill>
                <a:blip r:embed="rId7"/>
                <a:stretch>
                  <a:fillRect l="-3463" r="-5628" b="-3695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7450426" y="4354668"/>
                <a:ext cx="1282531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426" y="4354668"/>
                <a:ext cx="1282531" cy="335413"/>
              </a:xfrm>
              <a:prstGeom prst="rect">
                <a:avLst/>
              </a:prstGeom>
              <a:blipFill>
                <a:blip r:embed="rId8"/>
                <a:stretch>
                  <a:fillRect l="-2370" r="-1422" b="-2181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ikdörtgen 6"/>
          <p:cNvSpPr/>
          <p:nvPr/>
        </p:nvSpPr>
        <p:spPr>
          <a:xfrm>
            <a:off x="7202166" y="5001770"/>
            <a:ext cx="42451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Fiziksel anlam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: Seçilen 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gözlemci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çerçevesinde uzay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ve zaman düzgün ayrılmıştır.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8981278" y="1723168"/>
                <a:ext cx="22381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tr-TR" dirty="0" smtClean="0"/>
                  <a:t> </a:t>
                </a:r>
                <a:r>
                  <a:rPr lang="tr-TR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: </a:t>
                </a:r>
                <a:r>
                  <a:rPr lang="tr-TR" sz="16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lokal zaman yönü</a:t>
                </a:r>
                <a:endParaRPr lang="tr-TR" sz="1600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1278" y="1723168"/>
                <a:ext cx="2238113" cy="276999"/>
              </a:xfrm>
              <a:prstGeom prst="rect">
                <a:avLst/>
              </a:prstGeom>
              <a:blipFill>
                <a:blip r:embed="rId9"/>
                <a:stretch>
                  <a:fillRect l="-3815" t="-31111" r="-4632" b="-4888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8981278" y="2151910"/>
                <a:ext cx="2282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 :</m:t>
                    </m:r>
                  </m:oMath>
                </a14:m>
                <a:r>
                  <a:rPr lang="tr-TR" dirty="0" smtClean="0"/>
                  <a:t> </a:t>
                </a:r>
                <a:r>
                  <a:rPr lang="tr-TR" sz="16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lokal uzay yönleri </a:t>
                </a:r>
                <a:endParaRPr lang="tr-TR" sz="1600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1278" y="2151910"/>
                <a:ext cx="2282997" cy="276999"/>
              </a:xfrm>
              <a:prstGeom prst="rect">
                <a:avLst/>
              </a:prstGeom>
              <a:blipFill>
                <a:blip r:embed="rId10"/>
                <a:stretch>
                  <a:fillRect l="-3733" t="-17778" r="-4533" b="-4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ikdörtgen 10"/>
          <p:cNvSpPr/>
          <p:nvPr/>
        </p:nvSpPr>
        <p:spPr>
          <a:xfrm>
            <a:off x="7892215" y="1051271"/>
            <a:ext cx="33954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Uzay vektörlerinin </a:t>
            </a:r>
            <a:r>
              <a:rPr lang="tr-T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zaman bileşeni yok</a:t>
            </a:r>
            <a:endParaRPr lang="tr-T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Sağ Ayraç 14"/>
          <p:cNvSpPr/>
          <p:nvPr/>
        </p:nvSpPr>
        <p:spPr>
          <a:xfrm>
            <a:off x="8617582" y="1738467"/>
            <a:ext cx="187514" cy="70574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Metin kutusu 18"/>
              <p:cNvSpPr txBox="1"/>
              <p:nvPr/>
            </p:nvSpPr>
            <p:spPr>
              <a:xfrm>
                <a:off x="9416571" y="4354668"/>
                <a:ext cx="1878015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)→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p>
                        </m:sSup>
                      </m:e>
                    </m:rad>
                  </m:oMath>
                </a14:m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9" name="Metin kutusu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6571" y="4354668"/>
                <a:ext cx="1878015" cy="335413"/>
              </a:xfrm>
              <a:prstGeom prst="rect">
                <a:avLst/>
              </a:prstGeom>
              <a:blipFill>
                <a:blip r:embed="rId11"/>
                <a:stretch>
                  <a:fillRect l="-4545" r="-1623" b="-2727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30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498541" y="561029"/>
                <a:ext cx="4186402" cy="4675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∆</m:t>
                    </m:r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sSub>
                      <m:sSub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00</m:t>
                                </m:r>
                              </m:sup>
                            </m:sSup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den>
                        </m:f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𝜕𝛾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p>
                            </m:sSup>
                            <m:d>
                              <m:dPr>
                                <m:ctrlP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𝜕</m:t>
                            </m:r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𝑡</m:t>
                            </m:r>
                          </m:den>
                        </m:f>
                        <m:sSup>
                          <m:sSup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𝛾</m:t>
                            </m:r>
                          </m:e>
                          <m:sup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p>
                        </m:s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)−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2(−</m:t>
                            </m:r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den>
                        </m:f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𝜕</m:t>
                            </m:r>
                            <m:d>
                              <m:dPr>
                                <m:ctrlP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tr-TR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𝑔</m:t>
                                </m:r>
                              </m:e>
                            </m:d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𝜕</m:t>
                            </m:r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𝑡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</m:oMath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41" y="561029"/>
                <a:ext cx="4186402" cy="467564"/>
              </a:xfrm>
              <a:prstGeom prst="rect">
                <a:avLst/>
              </a:prstGeom>
              <a:blipFill>
                <a:blip r:embed="rId2"/>
                <a:stretch>
                  <a:fillRect l="-291" b="-103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Dikdörtgen 5"/>
              <p:cNvSpPr/>
              <p:nvPr/>
            </p:nvSpPr>
            <p:spPr>
              <a:xfrm>
                <a:off x="370589" y="1411503"/>
                <a:ext cx="61958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d>
                      <m:d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tr-TR" sz="18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Lorentz</a:t>
                </a: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dönüşüm matrisleri: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𝛾</m:t>
                            </m:r>
                          </m:e>
                        </m:acc>
                      </m:e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𝛼</m:t>
                        </m:r>
                      </m:sup>
                    </m:sSup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d>
                      <m:d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𝛼</m:t>
                        </m:r>
                      </m:sup>
                    </m:sSup>
                    <m:d>
                      <m:d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𝐿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</m:t>
                        </m:r>
                      </m:sup>
                    </m:sSup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,  </a:t>
                </a: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Dikdörtgen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89" y="1411503"/>
                <a:ext cx="6195863" cy="369332"/>
              </a:xfrm>
              <a:prstGeom prst="rect">
                <a:avLst/>
              </a:prstGeom>
              <a:blipFill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498541" y="2197006"/>
                <a:ext cx="2382383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sSup>
                      <m:sSupPr>
                        <m:ctrlP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  <m:sSup>
                      <m:s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𝐿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</m:t>
                        </m:r>
                      </m:sup>
                    </m:sSup>
                    <m:r>
                      <a:rPr kumimoji="0" lang="tr-T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sSup>
                          <m:sSupPr>
                            <m:ctrlP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e>
                          <m:sup>
                            <m:r>
                              <a:rPr kumimoji="0" lang="tr-TR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00</m:t>
                            </m:r>
                          </m:sup>
                        </m:sSup>
                      </m:e>
                    </m:rad>
                    <m:sSup>
                      <m:sSupPr>
                        <m:ctrlP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𝛾</m:t>
                        </m:r>
                      </m:e>
                      <m:sup>
                        <m:r>
                          <a:rPr kumimoji="0" lang="tr-T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41" y="2197006"/>
                <a:ext cx="2382383" cy="335413"/>
              </a:xfrm>
              <a:prstGeom prst="rect">
                <a:avLst/>
              </a:prstGeom>
              <a:blipFill>
                <a:blip r:embed="rId4"/>
                <a:stretch>
                  <a:fillRect l="-3581" b="-2727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Dikdörtgen 10"/>
              <p:cNvSpPr/>
              <p:nvPr/>
            </p:nvSpPr>
            <p:spPr>
              <a:xfrm>
                <a:off x="484731" y="2818090"/>
                <a:ext cx="16535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tr-TR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24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𝜼</m:t>
                    </m:r>
                    <m:r>
                      <a:rPr kumimoji="0" lang="tr-TR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24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</m:oMath>
                </a14:m>
                <a:r>
                  <a:rPr kumimoji="0" lang="tr-TR" sz="1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D24726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ve </a:t>
                </a:r>
                <a14:m>
                  <m:oMath xmlns:m="http://schemas.openxmlformats.org/officeDocument/2006/math">
                    <m:r>
                      <a:rPr kumimoji="0" lang="tr-TR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D24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𝝆</m:t>
                    </m:r>
                  </m:oMath>
                </a14:m>
                <a:r>
                  <a:rPr kumimoji="0" lang="tr-TR" sz="1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D24726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 bağıntısı</a:t>
                </a:r>
                <a:endPara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D24726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1" name="Dikdörtgen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31" y="2818090"/>
                <a:ext cx="1653594" cy="369332"/>
              </a:xfrm>
              <a:prstGeom prst="rect">
                <a:avLst/>
              </a:prstGeom>
              <a:blipFill>
                <a:blip r:embed="rId5"/>
                <a:stretch>
                  <a:fillRect t="-8197" r="-2583" b="-245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484731" y="3413449"/>
                <a:ext cx="4325415" cy="614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𝜌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𝜂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†</m:t>
                          </m:r>
                        </m:sup>
                      </m:s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𝜂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𝑔</m:t>
                          </m:r>
                        </m:e>
                      </m:rad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𝛾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0</m:t>
                          </m:r>
                        </m:sup>
                      </m:sSup>
                      <m:d>
                        <m:d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𝑔</m:t>
                          </m:r>
                        </m:e>
                      </m:rad>
                      <m:rad>
                        <m:radPr>
                          <m:degHide m:val="on"/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𝑔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00</m:t>
                              </m:r>
                            </m:sup>
                          </m:sSup>
                        </m:e>
                      </m:rad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𝐿</m:t>
                          </m:r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†</m:t>
                          </m:r>
                        </m:sup>
                      </m:s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𝐿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31" y="3413449"/>
                <a:ext cx="4325415" cy="614207"/>
              </a:xfrm>
              <a:prstGeom prst="rect">
                <a:avLst/>
              </a:prstGeom>
              <a:blipFill>
                <a:blip r:embed="rId6"/>
                <a:stretch>
                  <a:fillRect l="-705" r="-4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Dikdörtgen 14"/>
              <p:cNvSpPr/>
              <p:nvPr/>
            </p:nvSpPr>
            <p:spPr>
              <a:xfrm>
                <a:off x="370589" y="4325913"/>
                <a:ext cx="2669192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𝜂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𝑔</m:t>
                              </m:r>
                            </m:e>
                          </m:d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1/4</m:t>
                          </m:r>
                        </m:sup>
                      </m:sSup>
                      <m:sSup>
                        <m:s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00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1/4</m:t>
                          </m:r>
                        </m:sup>
                      </m:sSup>
                      <m:r>
                        <a:rPr kumimoji="0" lang="tr-TR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tr-TR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L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Dikdörtgen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89" y="4325913"/>
                <a:ext cx="2669192" cy="379656"/>
              </a:xfrm>
              <a:prstGeom prst="rect">
                <a:avLst/>
              </a:prstGeom>
              <a:blipFill>
                <a:blip r:embed="rId7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Dikdörtgen 15"/>
              <p:cNvSpPr/>
              <p:nvPr/>
            </p:nvSpPr>
            <p:spPr>
              <a:xfrm>
                <a:off x="370589" y="5206066"/>
                <a:ext cx="4158318" cy="6566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Schwinger </a:t>
                </a: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ayar: </a:t>
                </a:r>
                <a14:m>
                  <m:oMath xmlns:m="http://schemas.openxmlformats.org/officeDocument/2006/math">
                    <m:r>
                      <a:rPr kumimoji="0" lang="tr-TR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𝜂</m:t>
                    </m:r>
                    <m:r>
                      <a:rPr kumimoji="0" lang="tr-TR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−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𝑔</m:t>
                            </m:r>
                          </m:e>
                        </m:d>
                      </m:e>
                      <m:sup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1/4</m:t>
                        </m:r>
                      </m:sup>
                    </m:sSup>
                    <m:sSup>
                      <m:sSupPr>
                        <m:ctrlP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00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1/4</m:t>
                        </m:r>
                      </m:sup>
                    </m:sSup>
                    <m:r>
                      <a:rPr kumimoji="0" lang="tr-T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.</m:t>
                    </m:r>
                    <m:r>
                      <m:rPr>
                        <m:sty m:val="p"/>
                      </m:rPr>
                      <a:rPr kumimoji="0" lang="tr-TR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E</m:t>
                    </m:r>
                  </m:oMath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Dikdörtgen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89" y="5206066"/>
                <a:ext cx="4158318" cy="656655"/>
              </a:xfrm>
              <a:prstGeom prst="rect">
                <a:avLst/>
              </a:prstGeom>
              <a:blipFill>
                <a:blip r:embed="rId8"/>
                <a:stretch>
                  <a:fillRect l="-1320" t="-277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Dikdörtgen 1"/>
              <p:cNvSpPr/>
              <p:nvPr/>
            </p:nvSpPr>
            <p:spPr>
              <a:xfrm>
                <a:off x="3710392" y="5969199"/>
                <a:ext cx="3382144" cy="818879"/>
              </a:xfrm>
              <a:prstGeom prst="rect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𝜓</m:t>
                              </m:r>
                            </m:e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𝜙</m:t>
                              </m:r>
                            </m:e>
                          </m:d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𝜂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:=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𝜓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†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𝜂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†</m:t>
                              </m:r>
                            </m:sup>
                          </m:s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𝜂𝜙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𝑑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</m:nary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Dikdörtgen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392" y="5969199"/>
                <a:ext cx="3382144" cy="8188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ikdörtgen 2"/>
          <p:cNvSpPr/>
          <p:nvPr/>
        </p:nvSpPr>
        <p:spPr>
          <a:xfrm>
            <a:off x="6470469" y="1324349"/>
            <a:ext cx="4619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L</a:t>
            </a:r>
            <a:r>
              <a:rPr lang="tr-TR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okal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Lorentz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dönüşümüdür; seçilen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tetrad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çerçevesini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Schwinger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16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gauge’e</a:t>
            </a:r>
            <a:r>
              <a:rPr lang="tr-T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taşır.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7582989" y="1956833"/>
                <a:ext cx="17333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𝑆𝑝𝑖𝑛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(1,3)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2989" y="1956833"/>
                <a:ext cx="1733360" cy="276999"/>
              </a:xfrm>
              <a:prstGeom prst="rect">
                <a:avLst/>
              </a:prstGeom>
              <a:blipFill>
                <a:blip r:embed="rId10"/>
                <a:stretch>
                  <a:fillRect l="-2817" t="-2222" r="-4930" b="-355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6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458470" y="4039501"/>
                <a:ext cx="11011219" cy="475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𝑖𝑚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𝑖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00</m:t>
                                </m:r>
                              </m:sup>
                            </m:sSup>
                          </m:e>
                        </m:d>
                      </m:den>
                    </m:f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d>
                      <m:d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d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tr-TR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den>
                        </m:f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func>
                              <m:func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tr-TR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p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00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tr-TR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func>
                              <m:func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d>
                              </m:e>
                            </m:func>
                          </m:num>
                          <m:den>
                            <m:r>
                              <a:rPr lang="tr-T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func>
                              <m:func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p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00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70" y="4039501"/>
                <a:ext cx="11011219" cy="475002"/>
              </a:xfrm>
              <a:prstGeom prst="rect">
                <a:avLst/>
              </a:prstGeom>
              <a:blipFill>
                <a:blip r:embed="rId2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414612" y="1515903"/>
                <a:ext cx="5461752" cy="5752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𝑖𝑚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12" y="1515903"/>
                <a:ext cx="5461752" cy="5752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269886" y="587014"/>
            <a:ext cx="2459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Başlangıç </a:t>
            </a:r>
            <a:r>
              <a:rPr lang="tr-TR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Hamiltoniyeni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Dikdörtgen 6"/>
              <p:cNvSpPr/>
              <p:nvPr/>
            </p:nvSpPr>
            <p:spPr>
              <a:xfrm>
                <a:off x="269886" y="3020078"/>
                <a:ext cx="35804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V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ayn</m:t>
                    </m:r>
                    <m: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𝚤</m:t>
                    </m:r>
                    <m: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Hamiltoniyen</m:t>
                    </m:r>
                    <m: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tr-TR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temsilinde:</a:t>
                </a:r>
                <a:endParaRPr lang="tr-TR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mc:Choice>
        <mc:Fallback xmlns="">
          <p:sp>
            <p:nvSpPr>
              <p:cNvPr id="7" name="Dikdörtgen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886" y="3020078"/>
                <a:ext cx="3580404" cy="369332"/>
              </a:xfrm>
              <a:prstGeom prst="rect">
                <a:avLst/>
              </a:prstGeom>
              <a:blipFill>
                <a:blip r:embed="rId4"/>
                <a:stretch>
                  <a:fillRect l="-1361" t="-6557" r="-680" b="-262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012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4992" y="20119"/>
            <a:ext cx="10515600" cy="549275"/>
          </a:xfrm>
        </p:spPr>
        <p:txBody>
          <a:bodyPr>
            <a:normAutofit/>
          </a:bodyPr>
          <a:lstStyle/>
          <a:p>
            <a:r>
              <a:rPr lang="tr-TR" sz="2400" b="1" dirty="0" err="1" smtClean="0">
                <a:solidFill>
                  <a:srgbClr val="002060"/>
                </a:solidFill>
              </a:rPr>
              <a:t>Bağdaştırım</a:t>
            </a:r>
            <a:r>
              <a:rPr lang="tr-TR" sz="2400" b="1" dirty="0" smtClean="0">
                <a:solidFill>
                  <a:srgbClr val="002060"/>
                </a:solidFill>
              </a:rPr>
              <a:t> operatörü ve lineer olmayan </a:t>
            </a:r>
            <a:r>
              <a:rPr lang="tr-TR" sz="2400" b="1" dirty="0" err="1" smtClean="0">
                <a:solidFill>
                  <a:srgbClr val="002060"/>
                </a:solidFill>
              </a:rPr>
              <a:t>pseudo-süpersimetri</a:t>
            </a:r>
            <a:endParaRPr lang="tr-TR" sz="24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Dikdörtgen 8"/>
              <p:cNvSpPr/>
              <p:nvPr/>
            </p:nvSpPr>
            <p:spPr>
              <a:xfrm>
                <a:off x="123724" y="694187"/>
                <a:ext cx="2663614" cy="6953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/>
                  <a:t>If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𝐵𝐴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Dikdörtgen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24" y="694187"/>
                <a:ext cx="2663614" cy="695383"/>
              </a:xfrm>
              <a:prstGeom prst="rect">
                <a:avLst/>
              </a:prstGeom>
              <a:blipFill>
                <a:blip r:embed="rId2"/>
                <a:stretch>
                  <a:fillRect l="-1831" t="-5263" b="-175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Dikdörtgen 10"/>
              <p:cNvSpPr/>
              <p:nvPr/>
            </p:nvSpPr>
            <p:spPr>
              <a:xfrm>
                <a:off x="88866" y="1806637"/>
                <a:ext cx="4916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Dikdörtgen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6" y="1806637"/>
                <a:ext cx="49160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Dikdörtgen 11"/>
              <p:cNvSpPr/>
              <p:nvPr/>
            </p:nvSpPr>
            <p:spPr>
              <a:xfrm>
                <a:off x="585009" y="1827012"/>
                <a:ext cx="51932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/>
                  <a:t>is </a:t>
                </a:r>
                <a:r>
                  <a:rPr lang="tr-TR" dirty="0" err="1" smtClean="0"/>
                  <a:t>the</a:t>
                </a:r>
                <a:r>
                  <a:rPr lang="tr-TR" dirty="0" smtClean="0"/>
                  <a:t> partner of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tr-TR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tr-TR" dirty="0" smtClean="0"/>
                  <a:t>-</a:t>
                </a:r>
                <a:r>
                  <a:rPr lang="tr-TR" dirty="0" err="1" smtClean="0"/>
                  <a:t>pseudo-Hermitisyen</a:t>
                </a:r>
                <a:r>
                  <a:rPr lang="tr-TR" dirty="0" smtClean="0"/>
                  <a:t>. (</a:t>
                </a:r>
                <a:r>
                  <a:rPr lang="tr-TR" dirty="0" smtClean="0">
                    <a:solidFill>
                      <a:srgbClr val="FF0000"/>
                    </a:solidFill>
                  </a:rPr>
                  <a:t>*</a:t>
                </a:r>
                <a:r>
                  <a:rPr lang="tr-TR" dirty="0" smtClean="0"/>
                  <a:t>) </a:t>
                </a:r>
                <a:endParaRPr lang="tr-TR" dirty="0"/>
              </a:p>
            </p:txBody>
          </p:sp>
        </mc:Choice>
        <mc:Fallback xmlns="">
          <p:sp>
            <p:nvSpPr>
              <p:cNvPr id="12" name="Dikdörtgen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09" y="1827012"/>
                <a:ext cx="5193281" cy="369332"/>
              </a:xfrm>
              <a:prstGeom prst="rect">
                <a:avLst/>
              </a:prstGeom>
              <a:blipFill>
                <a:blip r:embed="rId4"/>
                <a:stretch>
                  <a:fillRect l="-1056" t="-10000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72912" y="2716925"/>
                <a:ext cx="2726131" cy="326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2" y="2716925"/>
                <a:ext cx="2726131" cy="326051"/>
              </a:xfrm>
              <a:prstGeom prst="rect">
                <a:avLst/>
              </a:prstGeom>
              <a:blipFill>
                <a:blip r:embed="rId5"/>
                <a:stretch>
                  <a:fillRect l="-1790" t="-3774" r="-447" b="-2075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123724" y="3223589"/>
                <a:ext cx="1171796" cy="369332"/>
              </a:xfrm>
              <a:prstGeom prst="rect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24" y="3223589"/>
                <a:ext cx="1171796" cy="369332"/>
              </a:xfrm>
              <a:prstGeom prst="rect">
                <a:avLst/>
              </a:prstGeom>
              <a:blipFill>
                <a:blip r:embed="rId6"/>
                <a:stretch>
                  <a:fillRect b="-4839"/>
                </a:stretch>
              </a:blip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Dikdörtgen 4"/>
              <p:cNvSpPr/>
              <p:nvPr/>
            </p:nvSpPr>
            <p:spPr>
              <a:xfrm>
                <a:off x="182880" y="3784227"/>
                <a:ext cx="2998770" cy="4183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tr-TR" dirty="0" smtClean="0"/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>
                        <m: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r>
                      <a:rPr lang="tr-T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→    </m:t>
                    </m:r>
                    <m:sSubSup>
                      <m:sSubSup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>
                        <m:r>
                          <a:rPr lang="tr-T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sSubSup>
                      <m:sSubSupPr>
                        <m:ctrlP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tr-T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tr-T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tr-T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tr-T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5" name="Dikdörtgen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" y="3784227"/>
                <a:ext cx="2998770" cy="418384"/>
              </a:xfrm>
              <a:prstGeom prst="rect">
                <a:avLst/>
              </a:prstGeom>
              <a:blipFill>
                <a:blip r:embed="rId7"/>
                <a:stretch>
                  <a:fillRect b="-2205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Dikdörtgen 12"/>
              <p:cNvSpPr/>
              <p:nvPr/>
            </p:nvSpPr>
            <p:spPr>
              <a:xfrm>
                <a:off x="1787901" y="4462149"/>
                <a:ext cx="3543855" cy="4794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>
                        <m:r>
                          <a:rPr lang="tr-T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</m:oMath>
                </a14:m>
                <a:r>
                  <a:rPr lang="tr-TR" dirty="0" smtClean="0"/>
                  <a:t>   is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tr-TR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tr-T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tr-TR" dirty="0" smtClean="0"/>
                  <a:t>- </a:t>
                </a:r>
                <a:r>
                  <a:rPr lang="tr-TR" dirty="0" err="1" smtClean="0"/>
                  <a:t>pseudo-Hermisyen</a:t>
                </a:r>
                <a:r>
                  <a:rPr lang="tr-TR" dirty="0" smtClean="0"/>
                  <a:t>.</a:t>
                </a:r>
                <a:endParaRPr lang="tr-TR" dirty="0"/>
              </a:p>
            </p:txBody>
          </p:sp>
        </mc:Choice>
        <mc:Fallback xmlns="">
          <p:sp>
            <p:nvSpPr>
              <p:cNvPr id="13" name="Dikdörtgen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7901" y="4462149"/>
                <a:ext cx="3543855" cy="479427"/>
              </a:xfrm>
              <a:prstGeom prst="rect">
                <a:avLst/>
              </a:prstGeom>
              <a:blipFill>
                <a:blip r:embed="rId8"/>
                <a:stretch>
                  <a:fillRect r="-1031" b="-164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1814575" y="5166998"/>
                <a:ext cx="3639010" cy="2841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tr-TR" dirty="0" smtClean="0"/>
                  <a:t>is  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p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tr-TR" dirty="0" smtClean="0"/>
                  <a:t> </a:t>
                </a:r>
                <a:r>
                  <a:rPr lang="tr-TR" dirty="0"/>
                  <a:t>- </a:t>
                </a:r>
                <a:r>
                  <a:rPr lang="tr-TR" dirty="0" err="1" smtClean="0"/>
                  <a:t>pseudo-Hermisyen</a:t>
                </a:r>
                <a:r>
                  <a:rPr lang="tr-TR" dirty="0" smtClean="0"/>
                  <a:t>.</a:t>
                </a:r>
                <a:endParaRPr lang="tr-TR" dirty="0"/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575" y="5166998"/>
                <a:ext cx="3639010" cy="284117"/>
              </a:xfrm>
              <a:prstGeom prst="rect">
                <a:avLst/>
              </a:prstGeom>
              <a:blipFill>
                <a:blip r:embed="rId9"/>
                <a:stretch>
                  <a:fillRect l="-2345" t="-23913" b="-5217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ikdörtgen 6"/>
          <p:cNvSpPr/>
          <p:nvPr/>
        </p:nvSpPr>
        <p:spPr>
          <a:xfrm>
            <a:off x="489049" y="6052848"/>
            <a:ext cx="5484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(</a:t>
            </a:r>
            <a:r>
              <a:rPr lang="tr-TR" dirty="0" smtClean="0">
                <a:solidFill>
                  <a:srgbClr val="FF0000"/>
                </a:solidFill>
              </a:rPr>
              <a:t>*</a:t>
            </a:r>
            <a:r>
              <a:rPr lang="tr-TR" dirty="0" smtClean="0"/>
              <a:t>) : B. F. </a:t>
            </a:r>
            <a:r>
              <a:rPr lang="tr-TR" dirty="0" err="1" smtClean="0"/>
              <a:t>Samsonov</a:t>
            </a:r>
            <a:r>
              <a:rPr lang="tr-TR" dirty="0" smtClean="0"/>
              <a:t>, J. </a:t>
            </a:r>
            <a:r>
              <a:rPr lang="tr-TR" dirty="0" err="1" smtClean="0"/>
              <a:t>Phys</a:t>
            </a:r>
            <a:r>
              <a:rPr lang="tr-TR" dirty="0" smtClean="0"/>
              <a:t>. A: Math. Gen. 38 L249 2005.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114992" y="2428745"/>
                <a:ext cx="12310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92" y="2428745"/>
                <a:ext cx="1231042" cy="276999"/>
              </a:xfrm>
              <a:prstGeom prst="rect">
                <a:avLst/>
              </a:prstGeom>
              <a:blipFill>
                <a:blip r:embed="rId10"/>
                <a:stretch>
                  <a:fillRect l="-4455" r="-1485" b="-2391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804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497" y="321495"/>
            <a:ext cx="6951529" cy="6141985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5686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6431" y="157307"/>
            <a:ext cx="11650789" cy="890097"/>
          </a:xfrm>
        </p:spPr>
        <p:txBody>
          <a:bodyPr>
            <a:noAutofit/>
          </a:bodyPr>
          <a:lstStyle/>
          <a:p>
            <a:r>
              <a:rPr lang="tr-T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Ö. Yeşiltaş, </a:t>
            </a:r>
            <a:r>
              <a:rPr lang="en-US" sz="20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Non-Hermitian Dirac Hamiltonian in Three-Dimensional Gravity and </a:t>
            </a:r>
            <a:r>
              <a:rPr lang="en-US" sz="2000" b="1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Pseudosupersymmetry</a:t>
            </a:r>
            <a:r>
              <a:rPr lang="tr-T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tr-TR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Advances</a:t>
            </a:r>
            <a:r>
              <a:rPr lang="tr-T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in High En. </a:t>
            </a:r>
            <a:r>
              <a:rPr lang="tr-TR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Phys</a:t>
            </a:r>
            <a:r>
              <a:rPr lang="tr-T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. 484151  2015.</a:t>
            </a:r>
            <a:r>
              <a:rPr lang="en-U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en-U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tr-T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tr-T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tr-T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369915" y="835430"/>
                <a:ext cx="1176989" cy="2841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15" y="835430"/>
                <a:ext cx="1176989" cy="284117"/>
              </a:xfrm>
              <a:prstGeom prst="rect">
                <a:avLst/>
              </a:prstGeom>
              <a:blipFill>
                <a:blip r:embed="rId2"/>
                <a:stretch>
                  <a:fillRect l="-4663" t="-4255" r="-4663" b="-255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206431" y="1342506"/>
                <a:ext cx="2680990" cy="5718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31" y="1342506"/>
                <a:ext cx="2680990" cy="571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1808018" y="842548"/>
                <a:ext cx="2468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018" y="842548"/>
                <a:ext cx="246862" cy="276999"/>
              </a:xfrm>
              <a:prstGeom prst="rect">
                <a:avLst/>
              </a:prstGeom>
              <a:blipFill>
                <a:blip r:embed="rId4"/>
                <a:stretch>
                  <a:fillRect l="-15000" r="-125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205340" y="2090352"/>
                <a:ext cx="2619050" cy="5718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40" y="2090352"/>
                <a:ext cx="2619050" cy="5718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Dikdörtgen 11"/>
              <p:cNvSpPr/>
              <p:nvPr/>
            </p:nvSpPr>
            <p:spPr>
              <a:xfrm>
                <a:off x="50880" y="2707280"/>
                <a:ext cx="2605842" cy="647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  <m:sup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Dikdörtgen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0" y="2707280"/>
                <a:ext cx="2605842" cy="647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Dikdörtgen 17"/>
          <p:cNvSpPr/>
          <p:nvPr/>
        </p:nvSpPr>
        <p:spPr>
          <a:xfrm>
            <a:off x="205340" y="3478229"/>
            <a:ext cx="33484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002060"/>
                </a:solidFill>
              </a:rPr>
              <a:t>Example</a:t>
            </a:r>
            <a:r>
              <a:rPr lang="tr-TR" sz="2000" b="1" dirty="0" smtClean="0">
                <a:solidFill>
                  <a:srgbClr val="002060"/>
                </a:solidFill>
              </a:rPr>
              <a:t>: de </a:t>
            </a:r>
            <a:r>
              <a:rPr lang="tr-TR" sz="2000" b="1" dirty="0" err="1">
                <a:solidFill>
                  <a:srgbClr val="002060"/>
                </a:solidFill>
              </a:rPr>
              <a:t>Sitter</a:t>
            </a:r>
            <a:r>
              <a:rPr lang="tr-TR" sz="2000" b="1" dirty="0">
                <a:solidFill>
                  <a:srgbClr val="002060"/>
                </a:solidFill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</a:rPr>
              <a:t>space</a:t>
            </a:r>
            <a:r>
              <a:rPr lang="tr-TR" sz="2000" b="1" dirty="0" smtClean="0">
                <a:solidFill>
                  <a:srgbClr val="002060"/>
                </a:solidFill>
              </a:rPr>
              <a:t>-time</a:t>
            </a:r>
            <a:endParaRPr lang="tr-TR" sz="2000" b="1" dirty="0">
              <a:solidFill>
                <a:srgbClr val="002060"/>
              </a:solidFill>
            </a:endParaRPr>
          </a:p>
        </p:txBody>
      </p:sp>
      <p:pic>
        <p:nvPicPr>
          <p:cNvPr id="19" name="Resim 18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2486" y="4502712"/>
            <a:ext cx="5610225" cy="466725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4067" y="5393976"/>
            <a:ext cx="3848100" cy="342900"/>
          </a:xfrm>
          <a:prstGeom prst="rect">
            <a:avLst/>
          </a:prstGeom>
        </p:spPr>
      </p:pic>
      <p:pic>
        <p:nvPicPr>
          <p:cNvPr id="21" name="Resim 20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42258" y="5383462"/>
            <a:ext cx="2660073" cy="395867"/>
          </a:xfrm>
          <a:prstGeom prst="rect">
            <a:avLst/>
          </a:prstGeom>
        </p:spPr>
      </p:pic>
      <p:pic>
        <p:nvPicPr>
          <p:cNvPr id="22" name="Resim 21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59490" y="6146406"/>
            <a:ext cx="6353175" cy="41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7902993" y="5393976"/>
                <a:ext cx="3252685" cy="287451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e>
                        <m:sup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tr-TR" sz="1400">
                                      <a:latin typeface="Cambria Math" panose="02040503050406030204" pitchFamily="18" charset="0"/>
                                    </a:rPr>
                                    <m:t>sinh</m:t>
                                  </m:r>
                                </m:fName>
                                <m:e>
                                  <m:r>
                                    <a:rPr lang="tr-T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r>
                        <a:rPr lang="tr-TR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unc>
                                    <m:funcPr>
                                      <m:ctrlPr>
                                        <a:rPr lang="tr-TR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tr-TR" sz="1400">
                                          <a:latin typeface="Cambria Math" panose="02040503050406030204" pitchFamily="18" charset="0"/>
                                        </a:rPr>
                                        <m:t>sinh</m:t>
                                      </m:r>
                                    </m:fName>
                                    <m:e>
                                      <m:r>
                                        <a:rPr lang="tr-TR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rad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tr-TR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tr-TR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unc>
                                    <m:funcPr>
                                      <m:ctrlPr>
                                        <a:rPr lang="tr-TR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tr-TR" sz="1400">
                                          <a:latin typeface="Cambria Math" panose="02040503050406030204" pitchFamily="18" charset="0"/>
                                        </a:rPr>
                                        <m:t>sinh</m:t>
                                      </m:r>
                                    </m:fName>
                                    <m:e>
                                      <m:r>
                                        <a:rPr lang="tr-TR" sz="1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</m:func>
                                </m:e>
                              </m:rad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tr-T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1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2993" y="5393976"/>
                <a:ext cx="3252685" cy="287451"/>
              </a:xfrm>
              <a:prstGeom prst="rect">
                <a:avLst/>
              </a:prstGeom>
              <a:blipFill>
                <a:blip r:embed="rId11"/>
                <a:stretch>
                  <a:fillRect l="-560" b="-16327"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ikdörtgen 3"/>
          <p:cNvSpPr/>
          <p:nvPr/>
        </p:nvSpPr>
        <p:spPr>
          <a:xfrm>
            <a:off x="431223" y="6196174"/>
            <a:ext cx="47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002060"/>
                </a:solidFill>
              </a:rPr>
              <a:t>Let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1460362" y="3994454"/>
                <a:ext cx="83837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tr-TR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"/>
                        <m:ctrlPr>
                          <a:rPr lang="tr-TR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d>
                          <m:dPr>
                            <m:begChr m:val=""/>
                            <m:ctrlPr>
                              <a:rPr lang="tr-T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e>
                        </m:d>
                      </m:e>
                    </m:d>
                  </m:oMath>
                </a14:m>
                <a:r>
                  <a:rPr lang="tr-TR" sz="1400" dirty="0" smtClean="0"/>
                  <a:t> ,</a:t>
                </a:r>
                <a:endParaRPr lang="tr-TR" sz="1400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362" y="3994454"/>
                <a:ext cx="838371" cy="215444"/>
              </a:xfrm>
              <a:prstGeom prst="rect">
                <a:avLst/>
              </a:prstGeom>
              <a:blipFill>
                <a:blip r:embed="rId12"/>
                <a:stretch>
                  <a:fillRect l="-5839" t="-169444" r="-48175" b="-258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/>
              <p:cNvSpPr txBox="1"/>
              <p:nvPr/>
            </p:nvSpPr>
            <p:spPr>
              <a:xfrm>
                <a:off x="2417966" y="3955160"/>
                <a:ext cx="9389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tr-T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"/>
                          <m:ctrlP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0,2</m:t>
                          </m:r>
                          <m:d>
                            <m:dPr>
                              <m:begChr m:val="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d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,</m:t>
                      </m:r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9" name="Metin kutus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966" y="3955160"/>
                <a:ext cx="938910" cy="215444"/>
              </a:xfrm>
              <a:prstGeom prst="rect">
                <a:avLst/>
              </a:prstGeom>
              <a:blipFill>
                <a:blip r:embed="rId13"/>
                <a:stretch>
                  <a:fillRect l="-6494" t="-177143" r="-41558" b="-26571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369915" y="3995003"/>
                <a:ext cx="8484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tr-T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"/>
                          <m:ctrlP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</m:t>
                          </m:r>
                          <m:d>
                            <m:dPr>
                              <m:begChr m:val=""/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d>
                      <m:r>
                        <a:rPr lang="tr-T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,</m:t>
                      </m:r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15" y="3995003"/>
                <a:ext cx="848437" cy="215444"/>
              </a:xfrm>
              <a:prstGeom prst="rect">
                <a:avLst/>
              </a:prstGeom>
              <a:blipFill>
                <a:blip r:embed="rId14"/>
                <a:stretch>
                  <a:fillRect l="-5036" t="-169444" r="-46043" b="-258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/>
              <p:cNvSpPr txBox="1"/>
              <p:nvPr/>
            </p:nvSpPr>
            <p:spPr>
              <a:xfrm>
                <a:off x="3553757" y="3902576"/>
                <a:ext cx="48473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tr-TR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e>
                        <m:sup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tr-TR" sz="1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sz="160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tr-T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func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tr-TR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e>
                        <m:sup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tr-TR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sz="16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tr-T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func>
                        </m:e>
                        <m:sup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sz="1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13" name="Metin kutus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757" y="3902576"/>
                <a:ext cx="4847353" cy="246221"/>
              </a:xfrm>
              <a:prstGeom prst="rect">
                <a:avLst/>
              </a:prstGeom>
              <a:blipFill>
                <a:blip r:embed="rId15"/>
                <a:stretch>
                  <a:fillRect l="-503" b="-317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555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nvan 9"/>
          <p:cNvSpPr>
            <a:spLocks noGrp="1"/>
          </p:cNvSpPr>
          <p:nvPr>
            <p:ph type="title"/>
          </p:nvPr>
        </p:nvSpPr>
        <p:spPr>
          <a:xfrm>
            <a:off x="531835" y="127382"/>
            <a:ext cx="11318278" cy="516024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Ö. Yeşiltaş, </a:t>
            </a:r>
            <a:r>
              <a:rPr lang="en-US" sz="20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Pseudo-supersymmetric approach to the Dirac operator in the Schwarzschild </a:t>
            </a:r>
            <a:r>
              <a:rPr lang="en-US" sz="2000" b="1" i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spacetime</a:t>
            </a:r>
            <a:r>
              <a:rPr lang="tr-TR" sz="2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tr-TR" sz="20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Classical</a:t>
            </a:r>
            <a:r>
              <a:rPr lang="tr-TR" sz="2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sz="20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and</a:t>
            </a:r>
            <a:r>
              <a:rPr lang="tr-TR" sz="2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Quantum </a:t>
            </a:r>
            <a:r>
              <a:rPr lang="tr-TR" sz="20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Gravity</a:t>
            </a:r>
            <a:r>
              <a:rPr lang="tr-TR" sz="2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41(16) </a:t>
            </a:r>
            <a:r>
              <a:rPr lang="tr-T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165003-165024, 2024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/>
              <p:cNvSpPr txBox="1"/>
              <p:nvPr/>
            </p:nvSpPr>
            <p:spPr>
              <a:xfrm>
                <a:off x="623429" y="1118061"/>
                <a:ext cx="7854458" cy="7775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𝑑𝑟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,   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1" name="Metin kutus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29" y="1118061"/>
                <a:ext cx="7854458" cy="7775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623429" y="1993993"/>
                <a:ext cx="16657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tr-TR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29" y="1993993"/>
                <a:ext cx="1665777" cy="276999"/>
              </a:xfrm>
              <a:prstGeom prst="rect">
                <a:avLst/>
              </a:prstGeom>
              <a:blipFill>
                <a:blip r:embed="rId3"/>
                <a:stretch>
                  <a:fillRect l="-2920" t="-4348" r="-1095" b="-2391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/>
              <p:cNvSpPr txBox="1"/>
              <p:nvPr/>
            </p:nvSpPr>
            <p:spPr>
              <a:xfrm>
                <a:off x="623429" y="2556164"/>
                <a:ext cx="3895745" cy="862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1/4</m:t>
                          </m:r>
                        </m:sup>
                      </m:sSup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00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1/4</m:t>
                          </m:r>
                        </m:sup>
                      </m:s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func>
                                        <m:funcPr>
                                          <m:ctrlPr>
                                            <a:rPr lang="tr-T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tr-TR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r>
                                            <a:rPr lang="tr-T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  <m:sup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1/4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num>
                                    <m:den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1/4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3" name="Metin kutus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29" y="2556164"/>
                <a:ext cx="3895745" cy="8628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4933603" y="2556164"/>
                <a:ext cx="2984343" cy="7852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num>
                                <m:den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3603" y="2556164"/>
                <a:ext cx="2984343" cy="7852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Dikdörtgen 14"/>
              <p:cNvSpPr/>
              <p:nvPr/>
            </p:nvSpPr>
            <p:spPr>
              <a:xfrm>
                <a:off x="8477887" y="2489109"/>
                <a:ext cx="2148345" cy="6476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tr-T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5" name="Dikdörtgen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887" y="2489109"/>
                <a:ext cx="2148345" cy="6476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Dikdörtgen 15"/>
          <p:cNvSpPr/>
          <p:nvPr/>
        </p:nvSpPr>
        <p:spPr>
          <a:xfrm>
            <a:off x="4531644" y="2628249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,</a:t>
            </a:r>
            <a:endParaRPr lang="tr-TR" dirty="0"/>
          </a:p>
        </p:txBody>
      </p:sp>
      <p:sp>
        <p:nvSpPr>
          <p:cNvPr id="17" name="Dikdörtgen 16"/>
          <p:cNvSpPr/>
          <p:nvPr/>
        </p:nvSpPr>
        <p:spPr>
          <a:xfrm>
            <a:off x="8061984" y="2664713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,</a:t>
            </a:r>
            <a:endParaRPr lang="tr-TR" dirty="0"/>
          </a:p>
        </p:txBody>
      </p:sp>
      <p:sp>
        <p:nvSpPr>
          <p:cNvPr id="18" name="Dikdörtgen 17"/>
          <p:cNvSpPr/>
          <p:nvPr/>
        </p:nvSpPr>
        <p:spPr>
          <a:xfrm>
            <a:off x="357422" y="3566397"/>
            <a:ext cx="2534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Using </a:t>
            </a:r>
            <a:r>
              <a:rPr lang="tr-TR" dirty="0" err="1" smtClean="0"/>
              <a:t>initial</a:t>
            </a:r>
            <a:r>
              <a:rPr lang="tr-TR" dirty="0" smtClean="0"/>
              <a:t> </a:t>
            </a:r>
            <a:r>
              <a:rPr lang="tr-TR" dirty="0" err="1" smtClean="0"/>
              <a:t>Hamiltonian</a:t>
            </a:r>
            <a:r>
              <a:rPr lang="tr-TR" dirty="0" smtClean="0"/>
              <a:t> 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Dikdörtgen 20"/>
              <p:cNvSpPr/>
              <p:nvPr/>
            </p:nvSpPr>
            <p:spPr>
              <a:xfrm>
                <a:off x="-462789" y="4199666"/>
                <a:ext cx="11281210" cy="7588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𝑖𝑚</m:t>
                      </m:r>
                      <m:rad>
                        <m:radPr>
                          <m:degHide m:val="on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rad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rad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  <m:f>
                            <m:f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𝜕𝜃</m:t>
                              </m:r>
                            </m:den>
                          </m:f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f>
                            <m:f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unc>
                                <m:func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tr-TR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den>
                          </m:f>
                          <m:f>
                            <m:f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𝜕𝜑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𝑖𝑓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num>
                        <m:den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i="0" dirty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1" name="Dikdörtgen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62789" y="4199666"/>
                <a:ext cx="11281210" cy="7588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Metin kutusu 21"/>
              <p:cNvSpPr txBox="1"/>
              <p:nvPr/>
            </p:nvSpPr>
            <p:spPr>
              <a:xfrm>
                <a:off x="357422" y="5222465"/>
                <a:ext cx="720229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𝑖𝑚</m:t>
                      </m:r>
                      <m:rad>
                        <m:radPr>
                          <m:degHide m:val="on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rad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rad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𝜕𝜃</m:t>
                              </m:r>
                            </m:den>
                          </m:f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unc>
                                <m:func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tr-TR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den>
                          </m:f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𝜕𝜑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2" name="Metin kutusu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22" y="5222465"/>
                <a:ext cx="7202293" cy="622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Dikdörtgen 22"/>
          <p:cNvSpPr/>
          <p:nvPr/>
        </p:nvSpPr>
        <p:spPr>
          <a:xfrm>
            <a:off x="444285" y="606351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If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Metin kutusu 23"/>
              <p:cNvSpPr txBox="1"/>
              <p:nvPr/>
            </p:nvSpPr>
            <p:spPr>
              <a:xfrm>
                <a:off x="838200" y="6096704"/>
                <a:ext cx="8154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4" name="Metin kutusu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096704"/>
                <a:ext cx="815480" cy="276999"/>
              </a:xfrm>
              <a:prstGeom prst="rect">
                <a:avLst/>
              </a:prstGeom>
              <a:blipFill>
                <a:blip r:embed="rId9"/>
                <a:stretch>
                  <a:fillRect l="-6767" b="-65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Sağ Ok 24"/>
          <p:cNvSpPr/>
          <p:nvPr/>
        </p:nvSpPr>
        <p:spPr>
          <a:xfrm>
            <a:off x="1787236" y="6202461"/>
            <a:ext cx="432262" cy="10689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Dikdörtgen 25"/>
              <p:cNvSpPr/>
              <p:nvPr/>
            </p:nvSpPr>
            <p:spPr>
              <a:xfrm>
                <a:off x="2475362" y="6063514"/>
                <a:ext cx="8851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r>
                      <a:rPr lang="tr-T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=?</m:t>
                    </m:r>
                  </m:oMath>
                </a14:m>
                <a:endParaRPr lang="tr-T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Dikdörtgen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362" y="6063514"/>
                <a:ext cx="88511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29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362906" y="332892"/>
                <a:ext cx="8029701" cy="7746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unc>
                                      <m:func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tr-TR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func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1/4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num>
                                  <m:den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1/4</m:t>
                            </m:r>
                          </m:sup>
                        </m:sSup>
                      </m:den>
                    </m:f>
                  </m:oMath>
                </a14:m>
                <a:r>
                  <a:rPr lang="tr-TR" dirty="0"/>
                  <a:t>, </a:t>
                </a:r>
                <a:r>
                  <a:rPr lang="tr-TR" dirty="0" smtClean="0"/>
                  <a:t>                                  </a:t>
                </a:r>
                <a:r>
                  <a:rPr lang="tr-TR" dirty="0" smtClean="0">
                    <a:solidFill>
                      <a:srgbClr val="FF0000"/>
                    </a:solidFill>
                  </a:rPr>
                  <a:t>suggestion: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tr-T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sup>
                    </m:sSup>
                    <m:r>
                      <a:rPr lang="tr-T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d>
                      <m:dPr>
                        <m:ctrlP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tr-T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d>
                      <m:dPr>
                        <m:ctrlP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tr-T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𝒉</m:t>
                    </m:r>
                    <m:d>
                      <m:dPr>
                        <m:ctrlP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e>
                    </m:d>
                  </m:oMath>
                </a14:m>
                <a:endParaRPr lang="tr-T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06" y="332892"/>
                <a:ext cx="8029701" cy="7746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ikdörtgen 1"/>
          <p:cNvSpPr/>
          <p:nvPr/>
        </p:nvSpPr>
        <p:spPr>
          <a:xfrm>
            <a:off x="362907" y="1309189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Use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/>
              <p:cNvSpPr txBox="1"/>
              <p:nvPr/>
            </p:nvSpPr>
            <p:spPr>
              <a:xfrm>
                <a:off x="1159625" y="1334256"/>
                <a:ext cx="13742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625" y="1334256"/>
                <a:ext cx="1374287" cy="276999"/>
              </a:xfrm>
              <a:prstGeom prst="rect">
                <a:avLst/>
              </a:prstGeom>
              <a:blipFill>
                <a:blip r:embed="rId3"/>
                <a:stretch>
                  <a:fillRect l="-5752" r="-2655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3196243" y="1334256"/>
                <a:ext cx="1183722" cy="2841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243" y="1334256"/>
                <a:ext cx="1183722" cy="284117"/>
              </a:xfrm>
              <a:prstGeom prst="rect">
                <a:avLst/>
              </a:prstGeom>
              <a:blipFill>
                <a:blip r:embed="rId4"/>
                <a:stretch>
                  <a:fillRect l="-4639" t="-4348" r="-4639" b="-282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2574252" y="1288090"/>
            <a:ext cx="538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and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4684386" y="1355101"/>
                <a:ext cx="205627" cy="2775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386" y="1355101"/>
                <a:ext cx="205627" cy="277509"/>
              </a:xfrm>
              <a:prstGeom prst="rect">
                <a:avLst/>
              </a:prstGeom>
              <a:blipFill>
                <a:blip r:embed="rId5"/>
                <a:stretch>
                  <a:fillRect l="-23529" r="-2647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5023343" y="1242956"/>
                <a:ext cx="6721327" cy="3743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   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𝜼</m:t>
                      </m:r>
                      <m:d>
                        <m:dPr>
                          <m:ctrlP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𝝋</m:t>
                          </m:r>
                        </m:e>
                      </m:d>
                      <m:r>
                        <a:rPr lang="tr-T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  <m:d>
                                <m:dPr>
                                  <m:ctrlPr>
                                    <a:rPr lang="tr-TR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sSup>
                        <m:sSupPr>
                          <m:ctrlP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𝒈</m:t>
                              </m:r>
                              <m:d>
                                <m:dPr>
                                  <m:ctrlPr>
                                    <a:rPr lang="tr-TR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tr-TR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tr-T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tr-T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𝑯</m:t>
                      </m:r>
                      <m:r>
                        <a:rPr lang="tr-T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tr-T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r>
                        <a:rPr lang="tr-T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b="1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343" y="1242956"/>
                <a:ext cx="6721327" cy="374398"/>
              </a:xfrm>
              <a:prstGeom prst="rect">
                <a:avLst/>
              </a:prstGeom>
              <a:blipFill>
                <a:blip r:embed="rId6"/>
                <a:stretch>
                  <a:fillRect l="-363" r="-816" b="-2295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ikdörtgen 8"/>
          <p:cNvSpPr/>
          <p:nvPr/>
        </p:nvSpPr>
        <p:spPr>
          <a:xfrm>
            <a:off x="380053" y="2048670"/>
            <a:ext cx="779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where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Metin kutusu 21"/>
              <p:cNvSpPr txBox="1"/>
              <p:nvPr/>
            </p:nvSpPr>
            <p:spPr>
              <a:xfrm>
                <a:off x="2375800" y="527506"/>
                <a:ext cx="9358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2" name="Metin kutusu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800" y="527506"/>
                <a:ext cx="935833" cy="276999"/>
              </a:xfrm>
              <a:prstGeom prst="rect">
                <a:avLst/>
              </a:prstGeom>
              <a:blipFill>
                <a:blip r:embed="rId15"/>
                <a:stretch>
                  <a:fillRect l="-5882" r="-2614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Dikdörtgen 25"/>
              <p:cNvSpPr/>
              <p:nvPr/>
            </p:nvSpPr>
            <p:spPr>
              <a:xfrm>
                <a:off x="1092619" y="1978639"/>
                <a:ext cx="11281210" cy="7588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𝑖𝑚</m:t>
                      </m:r>
                      <m:rad>
                        <m:radPr>
                          <m:degHide m:val="on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rad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rad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  <m:f>
                            <m:f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𝜕𝜃</m:t>
                              </m:r>
                            </m:den>
                          </m:f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f>
                            <m:f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unc>
                                <m:func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tr-TR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den>
                          </m:f>
                          <m:f>
                            <m:f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𝜕𝜑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𝑖𝑓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num>
                        <m:den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tr-TR" i="0" dirty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6" name="Dikdörtgen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619" y="1978639"/>
                <a:ext cx="11281210" cy="75886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Resim 10"/>
          <p:cNvPicPr>
            <a:picLocks noChangeAspect="1"/>
          </p:cNvPicPr>
          <p:nvPr/>
        </p:nvPicPr>
        <p:blipFill>
          <a:blip r:embed="rId18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3915" y="2787334"/>
            <a:ext cx="5915025" cy="1695450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77395" y="2787334"/>
            <a:ext cx="4867275" cy="18002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Dikdörtgen 18"/>
              <p:cNvSpPr/>
              <p:nvPr/>
            </p:nvSpPr>
            <p:spPr>
              <a:xfrm>
                <a:off x="397557" y="4852116"/>
                <a:ext cx="11371767" cy="668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>
                    <a:latin typeface="+mj-lt"/>
                  </a:rPr>
                  <a:t>Then</a:t>
                </a:r>
                <a:r>
                  <a:rPr lang="tr-TR" dirty="0">
                    <a:latin typeface="+mj-lt"/>
                  </a:rPr>
                  <a:t>, </a:t>
                </a:r>
                <a:r>
                  <a:rPr lang="tr-TR" dirty="0" err="1" smtClean="0">
                    <a:latin typeface="+mj-lt"/>
                  </a:rPr>
                  <a:t>the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 err="1" smtClean="0">
                    <a:latin typeface="+mj-lt"/>
                  </a:rPr>
                  <a:t>difference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 err="1" smtClean="0">
                    <a:latin typeface="+mj-lt"/>
                  </a:rPr>
                  <a:t>between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 err="1" smtClean="0">
                    <a:latin typeface="+mj-lt"/>
                  </a:rPr>
                  <a:t>the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 err="1" smtClean="0">
                    <a:latin typeface="+mj-lt"/>
                  </a:rPr>
                  <a:t>similarity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 err="1" smtClean="0">
                    <a:latin typeface="+mj-lt"/>
                  </a:rPr>
                  <a:t>transformations</a:t>
                </a:r>
                <a:r>
                  <a:rPr lang="tr-TR" dirty="0" smtClean="0">
                    <a:latin typeface="+mj-lt"/>
                  </a:rPr>
                  <a:t> in </a:t>
                </a:r>
                <a:r>
                  <a:rPr lang="tr-TR" dirty="0" err="1" smtClean="0">
                    <a:latin typeface="+mj-lt"/>
                  </a:rPr>
                  <a:t>the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 err="1" smtClean="0">
                    <a:latin typeface="+mj-lt"/>
                  </a:rPr>
                  <a:t>shaded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 err="1" smtClean="0">
                    <a:latin typeface="+mj-lt"/>
                  </a:rPr>
                  <a:t>boxes</a:t>
                </a:r>
                <a:r>
                  <a:rPr lang="tr-TR" dirty="0" smtClean="0">
                    <a:latin typeface="+mj-lt"/>
                  </a:rPr>
                  <a:t>, </a:t>
                </a:r>
                <a:r>
                  <a:rPr lang="en-US" dirty="0" smtClean="0">
                    <a:latin typeface="+mj-lt"/>
                  </a:rPr>
                  <a:t>necessities </a:t>
                </a:r>
                <a:r>
                  <a:rPr lang="en-US" dirty="0">
                    <a:latin typeface="+mj-lt"/>
                  </a:rPr>
                  <a:t>the coefficients of </a:t>
                </a:r>
                <a:r>
                  <a:rPr lang="en-US" dirty="0" smtClean="0">
                    <a:latin typeface="+mj-lt"/>
                  </a:rPr>
                  <a:t>each</a:t>
                </a:r>
                <a:r>
                  <a:rPr lang="tr-TR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tr-TR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tr-TR"/>
                      <m:t>should</m:t>
                    </m:r>
                    <m:r>
                      <m:rPr>
                        <m:nor/>
                      </m:rPr>
                      <a:rPr lang="tr-TR"/>
                      <m:t> </m:t>
                    </m:r>
                    <m:r>
                      <m:rPr>
                        <m:nor/>
                      </m:rPr>
                      <a:rPr lang="tr-TR"/>
                      <m:t>be</m:t>
                    </m:r>
                    <m:r>
                      <m:rPr>
                        <m:nor/>
                      </m:rPr>
                      <a:rPr lang="tr-TR"/>
                      <m:t> </m:t>
                    </m:r>
                    <m:r>
                      <m:rPr>
                        <m:nor/>
                      </m:rPr>
                      <a:rPr lang="tr-TR"/>
                      <m:t>zero</m:t>
                    </m:r>
                    <m:r>
                      <m:rPr>
                        <m:nor/>
                      </m:rPr>
                      <a:rPr lang="tr-TR"/>
                      <m:t> </m:t>
                    </m:r>
                    <m:r>
                      <m:rPr>
                        <m:nor/>
                      </m:rPr>
                      <a:rPr lang="tr-TR"/>
                      <m:t>respectively</m:t>
                    </m:r>
                  </m:oMath>
                </a14:m>
                <a:r>
                  <a:rPr lang="tr-TR" dirty="0" smtClean="0">
                    <a:latin typeface="+mj-lt"/>
                  </a:rPr>
                  <a:t>. </a:t>
                </a:r>
                <a:r>
                  <a:rPr lang="tr-TR" dirty="0" err="1" smtClean="0">
                    <a:latin typeface="+mj-lt"/>
                  </a:rPr>
                  <a:t>Then</a:t>
                </a:r>
                <a:r>
                  <a:rPr lang="tr-TR" dirty="0" smtClean="0">
                    <a:latin typeface="+mj-lt"/>
                  </a:rPr>
                  <a:t> </a:t>
                </a:r>
                <a:r>
                  <a:rPr lang="tr-TR" dirty="0" err="1" smtClean="0">
                    <a:latin typeface="+mj-lt"/>
                  </a:rPr>
                  <a:t>one</a:t>
                </a:r>
                <a:r>
                  <a:rPr lang="tr-TR" dirty="0" smtClean="0">
                    <a:latin typeface="+mj-lt"/>
                  </a:rPr>
                  <a:t> can </a:t>
                </a:r>
                <a:r>
                  <a:rPr lang="tr-TR" dirty="0" err="1" smtClean="0">
                    <a:latin typeface="+mj-lt"/>
                  </a:rPr>
                  <a:t>find</a:t>
                </a:r>
                <a:r>
                  <a:rPr lang="tr-TR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=2, </m:t>
                    </m:r>
                  </m:oMath>
                </a14:m>
                <a:r>
                  <a:rPr lang="tr-TR" dirty="0" smtClean="0">
                    <a:latin typeface="+mj-lt"/>
                  </a:rPr>
                  <a:t> and</a:t>
                </a:r>
                <a:endParaRPr lang="tr-TR" dirty="0">
                  <a:latin typeface="+mj-lt"/>
                </a:endParaRPr>
              </a:p>
            </p:txBody>
          </p:sp>
        </mc:Choice>
        <mc:Fallback xmlns="">
          <p:sp>
            <p:nvSpPr>
              <p:cNvPr id="19" name="Dikdörtgen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57" y="4852116"/>
                <a:ext cx="11371767" cy="668645"/>
              </a:xfrm>
              <a:prstGeom prst="rect">
                <a:avLst/>
              </a:prstGeom>
              <a:blipFill>
                <a:blip r:embed="rId20"/>
                <a:stretch>
                  <a:fillRect l="-429" t="-4545" b="-1363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Resim 24"/>
          <p:cNvPicPr>
            <a:picLocks noChangeAspect="1"/>
          </p:cNvPicPr>
          <p:nvPr/>
        </p:nvPicPr>
        <p:blipFill>
          <a:blip r:embed="rId21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2953" y="5785318"/>
            <a:ext cx="4581525" cy="53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13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76081" y="357443"/>
            <a:ext cx="4794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LTStd-Roman-Identity-H"/>
              </a:rPr>
              <a:t>the metric of unit </a:t>
            </a:r>
            <a:r>
              <a:rPr lang="en-US" i="1" dirty="0">
                <a:latin typeface="TimesLTStd-Italic-Identity-H"/>
              </a:rPr>
              <a:t>n</a:t>
            </a:r>
            <a:r>
              <a:rPr lang="en-US" i="1" dirty="0">
                <a:latin typeface="CMSY10"/>
              </a:rPr>
              <a:t>−</a:t>
            </a:r>
            <a:r>
              <a:rPr lang="en-US" dirty="0">
                <a:latin typeface="TimesLTStd-Roman-Identity-H"/>
              </a:rPr>
              <a:t>2 sphere can be given as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26" y="1010603"/>
            <a:ext cx="5048250" cy="44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Dikdörtgen 5"/>
          <p:cNvSpPr/>
          <p:nvPr/>
        </p:nvSpPr>
        <p:spPr>
          <a:xfrm>
            <a:off x="371505" y="1742106"/>
            <a:ext cx="2576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LTStd-Roman-Identity-H"/>
              </a:rPr>
              <a:t>By taking </a:t>
            </a:r>
            <a:r>
              <a:rPr lang="en-US" i="1" dirty="0">
                <a:latin typeface="TimesLTStd-Italic-Identity-H"/>
              </a:rPr>
              <a:t>n</a:t>
            </a:r>
            <a:r>
              <a:rPr lang="en-US" dirty="0">
                <a:latin typeface="CMR10"/>
              </a:rPr>
              <a:t>=</a:t>
            </a:r>
            <a:r>
              <a:rPr lang="en-US" dirty="0">
                <a:latin typeface="TimesLTStd-Roman-Identity-H"/>
              </a:rPr>
              <a:t>5, we have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26" y="2395266"/>
            <a:ext cx="3562350" cy="41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694" y="2395266"/>
            <a:ext cx="2276475" cy="32385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1505" y="3751354"/>
            <a:ext cx="3371850" cy="466725"/>
          </a:xfrm>
          <a:prstGeom prst="rect">
            <a:avLst/>
          </a:prstGeom>
        </p:spPr>
      </p:pic>
      <p:sp>
        <p:nvSpPr>
          <p:cNvPr id="10" name="Dikdörtgen 9"/>
          <p:cNvSpPr/>
          <p:nvPr/>
        </p:nvSpPr>
        <p:spPr>
          <a:xfrm>
            <a:off x="371505" y="3098194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latin typeface="TimesLTStd-Roman-Identity-H"/>
              </a:rPr>
              <a:t>By</a:t>
            </a:r>
            <a:r>
              <a:rPr lang="tr-TR" dirty="0" smtClean="0">
                <a:latin typeface="TimesLTStd-Roman-Identity-H"/>
              </a:rPr>
              <a:t> </a:t>
            </a:r>
            <a:r>
              <a:rPr lang="tr-TR" dirty="0" err="1" smtClean="0">
                <a:latin typeface="TimesLTStd-Roman-Identity-H"/>
              </a:rPr>
              <a:t>arranging</a:t>
            </a:r>
            <a:r>
              <a:rPr lang="tr-TR" dirty="0" smtClean="0">
                <a:latin typeface="TimesLTStd-Roman-Identity-H"/>
              </a:rPr>
              <a:t> </a:t>
            </a:r>
            <a:r>
              <a:rPr lang="tr-TR" dirty="0" err="1" smtClean="0">
                <a:latin typeface="TimesLTStd-Roman-Identity-H"/>
              </a:rPr>
              <a:t>the</a:t>
            </a:r>
            <a:r>
              <a:rPr lang="tr-TR" dirty="0" smtClean="0">
                <a:latin typeface="TimesLTStd-Roman-Identity-H"/>
              </a:rPr>
              <a:t> </a:t>
            </a:r>
            <a:r>
              <a:rPr lang="tr-TR" dirty="0" err="1" smtClean="0">
                <a:latin typeface="TimesLTStd-Roman-Identity-H"/>
              </a:rPr>
              <a:t>notation</a:t>
            </a:r>
            <a:r>
              <a:rPr lang="tr-TR" dirty="0" smtClean="0">
                <a:latin typeface="TimesLTStd-Roman-Identity-H"/>
              </a:rPr>
              <a:t>, </a:t>
            </a:r>
            <a:r>
              <a:rPr lang="en-US" dirty="0" smtClean="0">
                <a:latin typeface="TimesLTStd-Roman-Identity-H"/>
              </a:rPr>
              <a:t>we </a:t>
            </a:r>
            <a:r>
              <a:rPr lang="en-US" dirty="0">
                <a:latin typeface="TimesLTStd-Roman-Identity-H"/>
              </a:rPr>
              <a:t>have</a:t>
            </a:r>
            <a:endParaRPr lang="tr-TR" dirty="0"/>
          </a:p>
          <a:p>
            <a:endParaRPr lang="tr-TR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5694" y="2933302"/>
            <a:ext cx="7065127" cy="3807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101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982">
              <a:srgbClr val="E7F0F9"/>
            </a:gs>
            <a:gs pos="84000">
              <a:schemeClr val="bg1">
                <a:lumMod val="65000"/>
              </a:schemeClr>
            </a:gs>
            <a:gs pos="49000">
              <a:schemeClr val="bg1">
                <a:lumMod val="85000"/>
              </a:schemeClr>
            </a:gs>
            <a:gs pos="55500">
              <a:srgbClr val="C6DCF1"/>
            </a:gs>
            <a:gs pos="35000">
              <a:schemeClr val="bg2">
                <a:lumMod val="75000"/>
              </a:schemeClr>
            </a:gs>
            <a:gs pos="0">
              <a:schemeClr val="accent1">
                <a:lumMod val="5000"/>
                <a:lumOff val="95000"/>
              </a:schemeClr>
            </a:gs>
            <a:gs pos="48000">
              <a:schemeClr val="accent1">
                <a:lumMod val="45000"/>
                <a:lumOff val="55000"/>
              </a:schemeClr>
            </a:gs>
            <a:gs pos="7858">
              <a:schemeClr val="bg1">
                <a:lumMod val="50000"/>
              </a:schemeClr>
            </a:gs>
            <a:gs pos="73000">
              <a:schemeClr val="bg1">
                <a:lumMod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306" y="443501"/>
            <a:ext cx="9129385" cy="4132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77901" y="4926968"/>
            <a:ext cx="5200501" cy="1589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69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15399" y="691678"/>
                <a:ext cx="7729728" cy="3101983"/>
              </a:xfrm>
            </p:spPr>
            <p:txBody>
              <a:bodyPr/>
              <a:lstStyle/>
              <a:p>
                <a:r>
                  <a:rPr lang="tr-TR" dirty="0" smtClean="0"/>
                  <a:t>Parity </a:t>
                </a:r>
                <a:r>
                  <a:rPr lang="tr-TR" dirty="0" err="1" smtClean="0"/>
                  <a:t>Operator</a:t>
                </a:r>
                <a:r>
                  <a:rPr lang="tr-TR" dirty="0" smtClean="0"/>
                  <a:t> :   </a:t>
                </a:r>
                <a14:m>
                  <m:oMath xmlns:m="http://schemas.openxmlformats.org/officeDocument/2006/math">
                    <m:r>
                      <a:rPr lang="tr-TR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endParaRPr lang="tr-TR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tr-TR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000" b="1" i="1">
                            <a:latin typeface="Cambria Math" panose="02040503050406030204" pitchFamily="18" charset="0"/>
                          </a:rPr>
                          <m:t>𝑷</m:t>
                        </m:r>
                        <m:r>
                          <m:rPr>
                            <m:nor/>
                          </m:rPr>
                          <a:rPr lang="tr-TR" sz="2000" b="1" dirty="0"/>
                          <m:t> </m:t>
                        </m:r>
                      </m:e>
                      <m:sup>
                        <m:r>
                          <a:rPr lang="tr-TR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p>
                    </m:sSup>
                    <m:r>
                      <a:rPr lang="tr-TR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"/>
                        <m:ctrlPr>
                          <a:rPr lang="tr-TR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tr-TR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p>
                                <m:r>
                                  <a:rPr lang="tr-TR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r>
                  <a:rPr lang="tr-TR" sz="2000" dirty="0" smtClean="0"/>
                  <a:t>=</a:t>
                </a:r>
                <a14:m>
                  <m:oMath xmlns:m="http://schemas.openxmlformats.org/officeDocument/2006/math">
                    <m:r>
                      <a:rPr lang="tr-TR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d>
                      <m:dPr>
                        <m:begChr m:val="|"/>
                        <m:endChr m:val=""/>
                        <m:ctrlPr>
                          <a:rPr lang="tr-TR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tr-TR" sz="20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sz="20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20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p>
                                <m:r>
                                  <a:rPr lang="tr-TR" sz="20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endParaRPr lang="tr-TR" sz="200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5399" y="691678"/>
                <a:ext cx="7729728" cy="3101983"/>
              </a:xfrm>
              <a:blipFill>
                <a:blip r:embed="rId2"/>
                <a:stretch>
                  <a:fillRect l="-1420" t="-66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ikdörtgen 3"/>
          <p:cNvSpPr/>
          <p:nvPr/>
        </p:nvSpPr>
        <p:spPr>
          <a:xfrm>
            <a:off x="2682622" y="1197046"/>
            <a:ext cx="5957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using</a:t>
            </a:r>
            <a:r>
              <a:rPr lang="tr-TR" dirty="0" smtClean="0"/>
              <a:t> </a:t>
            </a:r>
            <a:r>
              <a:rPr lang="tr-TR" dirty="0" err="1" smtClean="0"/>
              <a:t>Witten</a:t>
            </a:r>
            <a:r>
              <a:rPr lang="tr-TR" dirty="0" smtClean="0"/>
              <a:t> </a:t>
            </a:r>
            <a:r>
              <a:rPr lang="tr-TR" dirty="0" err="1" smtClean="0"/>
              <a:t>index</a:t>
            </a:r>
            <a:r>
              <a:rPr lang="tr-TR" dirty="0" smtClean="0"/>
              <a:t> </a:t>
            </a:r>
            <a:r>
              <a:rPr lang="tr-TR" dirty="0" err="1" smtClean="0"/>
              <a:t>representation</a:t>
            </a:r>
            <a:r>
              <a:rPr lang="tr-TR" dirty="0" smtClean="0"/>
              <a:t>, </a:t>
            </a:r>
            <a:r>
              <a:rPr lang="tr-TR" dirty="0" err="1" smtClean="0"/>
              <a:t>parity</a:t>
            </a:r>
            <a:r>
              <a:rPr lang="tr-TR" dirty="0" smtClean="0"/>
              <a:t> </a:t>
            </a:r>
            <a:r>
              <a:rPr lang="tr-TR" dirty="0" err="1" smtClean="0"/>
              <a:t>eigenstates</a:t>
            </a:r>
            <a:r>
              <a:rPr lang="tr-TR" dirty="0" smtClean="0"/>
              <a:t> </a:t>
            </a:r>
            <a:r>
              <a:rPr lang="tr-TR" dirty="0" err="1" smtClean="0"/>
              <a:t>become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415399" y="1907830"/>
                <a:ext cx="1164228" cy="3854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p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d>
                                      <m:dPr>
                                        <m:begChr m:val="|"/>
                                        <m:endChr m:val=""/>
                                        <m:ctrlPr>
                                          <a:rPr lang="tr-TR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begChr m:val=""/>
                                            <m:endChr m:val="⟩"/>
                                            <m:ctrlPr>
                                              <a:rPr lang="tr-TR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tr-TR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tr-TR" sz="14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𝜙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tr-TR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</m:d>
                                  </m:e>
                                </m:mr>
                                <m:mr>
                                  <m:e>
                                    <m:r>
                                      <a:rPr lang="tr-TR" sz="1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d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99" y="1907830"/>
                <a:ext cx="1164228" cy="385490"/>
              </a:xfrm>
              <a:prstGeom prst="rect">
                <a:avLst/>
              </a:prstGeom>
              <a:blipFill>
                <a:blip r:embed="rId3"/>
                <a:stretch>
                  <a:fillRect l="-58639" t="-223810" r="-29319" b="-3222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3096746" y="1876139"/>
                <a:ext cx="1164228" cy="3955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p>
                                  <m: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  <m:r>
                            <a:rPr lang="tr-TR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tr-T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tr-TR" sz="1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d>
                                      <m:dPr>
                                        <m:begChr m:val="|"/>
                                        <m:endChr m:val=""/>
                                        <m:ctrlPr>
                                          <a:rPr lang="tr-TR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begChr m:val=""/>
                                            <m:endChr m:val="⟩"/>
                                            <m:ctrlPr>
                                              <a:rPr lang="tr-TR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tr-TR" sz="1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tr-TR" sz="1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𝜙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tr-TR" sz="14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</m:d>
                                  </m:e>
                                </m:mr>
                              </m:m>
                            </m:e>
                          </m:d>
                        </m:e>
                      </m:d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746" y="1876139"/>
                <a:ext cx="1164228" cy="395558"/>
              </a:xfrm>
              <a:prstGeom prst="rect">
                <a:avLst/>
              </a:prstGeom>
              <a:blipFill>
                <a:blip r:embed="rId4"/>
                <a:stretch>
                  <a:fillRect l="-59162" t="-215385" r="-28796" b="-31076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ikdörtgen 7"/>
          <p:cNvSpPr/>
          <p:nvPr/>
        </p:nvSpPr>
        <p:spPr>
          <a:xfrm>
            <a:off x="2216345" y="1945773"/>
            <a:ext cx="567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and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Dikdörtgen 8"/>
              <p:cNvSpPr/>
              <p:nvPr/>
            </p:nvSpPr>
            <p:spPr>
              <a:xfrm>
                <a:off x="415399" y="2729206"/>
                <a:ext cx="9918613" cy="3853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tr-TR" dirty="0" smtClean="0"/>
                  <a:t>Zero </a:t>
                </a:r>
                <a:r>
                  <a:rPr lang="tr-TR" dirty="0" err="1" smtClean="0"/>
                  <a:t>modes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are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defined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by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the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Witten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index</a:t>
                </a:r>
                <a:r>
                  <a:rPr lang="tr-TR" dirty="0" smtClean="0"/>
                  <a:t>.  </a:t>
                </a:r>
                <a:r>
                  <a:rPr lang="tr-TR" dirty="0" err="1" smtClean="0"/>
                  <a:t>Let</a:t>
                </a:r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b>
                    </m:sSub>
                  </m:oMath>
                </a14:m>
                <a:r>
                  <a:rPr lang="tr-TR" dirty="0" smtClean="0"/>
                  <a:t> be </a:t>
                </a:r>
                <a:r>
                  <a:rPr lang="tr-TR" dirty="0" err="1" smtClean="0"/>
                  <a:t>the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number</a:t>
                </a:r>
                <a:r>
                  <a:rPr lang="tr-TR" dirty="0" smtClean="0"/>
                  <a:t> of </a:t>
                </a:r>
                <a:r>
                  <a:rPr lang="tr-TR" dirty="0" err="1" smtClean="0"/>
                  <a:t>zero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modes</a:t>
                </a:r>
                <a:r>
                  <a:rPr lang="tr-TR" dirty="0" smtClean="0"/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ℋ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9" name="Dikdörtgen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99" y="2729206"/>
                <a:ext cx="9918613" cy="385362"/>
              </a:xfrm>
              <a:prstGeom prst="rect">
                <a:avLst/>
              </a:prstGeom>
              <a:blipFill>
                <a:blip r:embed="rId5"/>
                <a:stretch>
                  <a:fillRect l="-492" t="-7937" b="-222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415399" y="3428715"/>
                <a:ext cx="1582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:   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99" y="3428715"/>
                <a:ext cx="1582035" cy="276999"/>
              </a:xfrm>
              <a:prstGeom prst="rect">
                <a:avLst/>
              </a:prstGeom>
              <a:blipFill>
                <a:blip r:embed="rId6"/>
                <a:stretch>
                  <a:fillRect l="-2692" b="-1739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ikdörtgen 10"/>
          <p:cNvSpPr/>
          <p:nvPr/>
        </p:nvSpPr>
        <p:spPr>
          <a:xfrm>
            <a:off x="1921132" y="3382548"/>
            <a:ext cx="1522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Witten</a:t>
            </a:r>
            <a:r>
              <a:rPr lang="tr-TR" dirty="0"/>
              <a:t> </a:t>
            </a:r>
            <a:r>
              <a:rPr lang="tr-TR" dirty="0" err="1" smtClean="0"/>
              <a:t>index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841798" y="3934785"/>
            <a:ext cx="5331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 is </a:t>
            </a:r>
            <a:r>
              <a:rPr lang="tr-TR" dirty="0" err="1" smtClean="0"/>
              <a:t>non-zero</a:t>
            </a:r>
            <a:r>
              <a:rPr lang="tr-TR" dirty="0" smtClean="0"/>
              <a:t> </a:t>
            </a:r>
            <a:r>
              <a:rPr lang="tr-TR" dirty="0" err="1" smtClean="0"/>
              <a:t>integer</a:t>
            </a:r>
            <a:r>
              <a:rPr lang="tr-TR" dirty="0" smtClean="0"/>
              <a:t>, </a:t>
            </a:r>
            <a:r>
              <a:rPr lang="tr-TR" dirty="0" err="1" smtClean="0"/>
              <a:t>supersymmetry</a:t>
            </a:r>
            <a:r>
              <a:rPr lang="tr-TR" dirty="0" smtClean="0"/>
              <a:t> is </a:t>
            </a:r>
            <a:r>
              <a:rPr lang="tr-TR" dirty="0" err="1" smtClean="0"/>
              <a:t>unbroken</a:t>
            </a:r>
            <a:r>
              <a:rPr lang="tr-TR" dirty="0" smtClean="0"/>
              <a:t>.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/>
              <p:cNvSpPr txBox="1"/>
              <p:nvPr/>
            </p:nvSpPr>
            <p:spPr>
              <a:xfrm>
                <a:off x="415399" y="3980952"/>
                <a:ext cx="4263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4" name="Metin kutusu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99" y="3980952"/>
                <a:ext cx="426399" cy="276999"/>
              </a:xfrm>
              <a:prstGeom prst="rect">
                <a:avLst/>
              </a:prstGeom>
              <a:blipFill>
                <a:blip r:embed="rId7"/>
                <a:stretch>
                  <a:fillRect l="-30000" t="-17778" r="-20000" b="-4888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Dikdörtgen 14"/>
              <p:cNvSpPr/>
              <p:nvPr/>
            </p:nvSpPr>
            <p:spPr>
              <a:xfrm>
                <a:off x="290203" y="4446179"/>
                <a:ext cx="18324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5" name="Dikdörtgen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03" y="4446179"/>
                <a:ext cx="1832425" cy="369332"/>
              </a:xfrm>
              <a:prstGeom prst="rect">
                <a:avLst/>
              </a:prstGeom>
              <a:blipFill>
                <a:blip r:embed="rId8"/>
                <a:stretch>
                  <a:fillRect l="-2333" b="-213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Dikdörtgen 15"/>
          <p:cNvSpPr/>
          <p:nvPr/>
        </p:nvSpPr>
        <p:spPr>
          <a:xfrm>
            <a:off x="2122628" y="4449111"/>
            <a:ext cx="3906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supersymmetry</a:t>
            </a:r>
            <a:r>
              <a:rPr lang="tr-TR" dirty="0"/>
              <a:t> </a:t>
            </a:r>
            <a:r>
              <a:rPr lang="tr-TR" dirty="0" smtClean="0"/>
              <a:t>is </a:t>
            </a:r>
            <a:r>
              <a:rPr lang="tr-TR" dirty="0" err="1" smtClean="0"/>
              <a:t>obviously</a:t>
            </a:r>
            <a:r>
              <a:rPr lang="tr-TR" dirty="0" smtClean="0"/>
              <a:t> </a:t>
            </a:r>
            <a:r>
              <a:rPr lang="tr-TR" dirty="0" err="1" smtClean="0"/>
              <a:t>broken</a:t>
            </a:r>
            <a:r>
              <a:rPr lang="tr-TR" dirty="0" smtClean="0"/>
              <a:t>.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Dikdörtgen 16"/>
              <p:cNvSpPr/>
              <p:nvPr/>
            </p:nvSpPr>
            <p:spPr>
              <a:xfrm>
                <a:off x="308637" y="4967430"/>
                <a:ext cx="17330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b>
                    </m:sSub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17" name="Dikdörtgen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37" y="4967430"/>
                <a:ext cx="1733039" cy="369332"/>
              </a:xfrm>
              <a:prstGeom prst="rect">
                <a:avLst/>
              </a:prstGeom>
              <a:blipFill>
                <a:blip r:embed="rId9"/>
                <a:stretch>
                  <a:fillRect l="-2465" t="-1667" b="-2333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Dikdörtgen 17"/>
          <p:cNvSpPr/>
          <p:nvPr/>
        </p:nvSpPr>
        <p:spPr>
          <a:xfrm>
            <a:off x="2122628" y="4967430"/>
            <a:ext cx="3264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supersymmetry</a:t>
            </a:r>
            <a:r>
              <a:rPr lang="tr-TR" dirty="0" smtClean="0"/>
              <a:t> is not </a:t>
            </a:r>
            <a:r>
              <a:rPr lang="tr-TR" dirty="0" err="1" smtClean="0"/>
              <a:t>broken</a:t>
            </a:r>
            <a:r>
              <a:rPr lang="tr-TR" dirty="0" smtClean="0"/>
              <a:t>. 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4863737" y="56713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Zero modes are classified via the Witten index, which reflects the difference between the number of zero-energy states in the bosonic and fermionic sectors.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3498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24909" y="260065"/>
            <a:ext cx="4043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the parity eigenstates are represented by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619297" y="910244"/>
                <a:ext cx="1276005" cy="4406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p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d>
                                  <m:dPr>
                                    <m:begChr m:val="|"/>
                                    <m:endChr m:val=""/>
                                    <m:ctrlPr>
                                      <a:rPr lang="tr-TR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tr-TR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tr-TR" sz="16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tr-TR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𝜙</m:t>
                                            </m:r>
                                          </m:e>
                                          <m:sup>
                                            <m:r>
                                              <a:rPr lang="tr-TR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tr-TR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97" y="910244"/>
                <a:ext cx="1276005" cy="440633"/>
              </a:xfrm>
              <a:prstGeom prst="rect">
                <a:avLst/>
              </a:prstGeom>
              <a:blipFill>
                <a:blip r:embed="rId2"/>
                <a:stretch>
                  <a:fillRect l="-27273" t="-93151" r="-30144" b="-11917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619297" y="1405668"/>
                <a:ext cx="1227513" cy="452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p>
                                  <m:r>
                                    <a:rPr lang="tr-TR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tr-TR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d>
                                  <m:dPr>
                                    <m:begChr m:val="|"/>
                                    <m:endChr m:val=""/>
                                    <m:ctrlPr>
                                      <a:rPr lang="tr-TR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tr-TR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tr-TR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tr-TR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𝜙</m:t>
                                            </m:r>
                                          </m:e>
                                          <m:sup>
                                            <m:r>
                                              <a:rPr lang="tr-TR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97" y="1405668"/>
                <a:ext cx="1227513" cy="452111"/>
              </a:xfrm>
              <a:prstGeom prst="rect">
                <a:avLst/>
              </a:prstGeom>
              <a:blipFill>
                <a:blip r:embed="rId3"/>
                <a:stretch>
                  <a:fillRect l="-30348" t="-68919" r="-33333" b="-1405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Dikdörtgen 7"/>
              <p:cNvSpPr/>
              <p:nvPr/>
            </p:nvSpPr>
            <p:spPr>
              <a:xfrm>
                <a:off x="2605841" y="1189439"/>
                <a:ext cx="1083438" cy="4131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tr-TR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tr-TR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p>
                                  <m:r>
                                    <a:rPr lang="tr-T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±</m:t>
                                  </m:r>
                                </m:sup>
                              </m:sSup>
                            </m:e>
                          </m:d>
                          <m:r>
                            <a:rPr lang="tr-T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tr-T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ℋ</m:t>
                              </m:r>
                            </m:e>
                            <m:sup>
                              <m:r>
                                <a:rPr lang="tr-T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tr-TR" sz="1400" dirty="0"/>
              </a:p>
            </p:txBody>
          </p:sp>
        </mc:Choice>
        <mc:Fallback xmlns="">
          <p:sp>
            <p:nvSpPr>
              <p:cNvPr id="8" name="Dikdörtgen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841" y="1189439"/>
                <a:ext cx="1083438" cy="413190"/>
              </a:xfrm>
              <a:prstGeom prst="rect">
                <a:avLst/>
              </a:prstGeom>
              <a:blipFill>
                <a:blip r:embed="rId4"/>
                <a:stretch>
                  <a:fillRect l="-43258" t="-158824" b="-23676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ikdörtgen 1"/>
          <p:cNvSpPr/>
          <p:nvPr/>
        </p:nvSpPr>
        <p:spPr>
          <a:xfrm>
            <a:off x="424909" y="2162671"/>
            <a:ext cx="75329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LTStd-Roman-Identity-H"/>
              </a:rPr>
              <a:t>Then, the radial part of the </a:t>
            </a:r>
            <a:r>
              <a:rPr lang="en-US" dirty="0" smtClean="0">
                <a:latin typeface="TimesLTStd-Roman-Identity-H"/>
              </a:rPr>
              <a:t>operator</a:t>
            </a:r>
            <a:r>
              <a:rPr lang="tr-TR" dirty="0" smtClean="0">
                <a:latin typeface="TimesLTStd-Roman-Identity-H"/>
              </a:rPr>
              <a:t> can </a:t>
            </a:r>
            <a:r>
              <a:rPr lang="tr-TR" dirty="0">
                <a:latin typeface="TimesLTStd-Roman-Identity-H"/>
              </a:rPr>
              <a:t>be </a:t>
            </a:r>
            <a:r>
              <a:rPr lang="tr-TR" dirty="0" err="1">
                <a:latin typeface="TimesLTStd-Roman-Identity-H"/>
              </a:rPr>
              <a:t>separated</a:t>
            </a:r>
            <a:r>
              <a:rPr lang="tr-TR" dirty="0">
                <a:latin typeface="TimesLTStd-Roman-Identity-H"/>
              </a:rPr>
              <a:t> as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97" y="2836895"/>
            <a:ext cx="4381500" cy="809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619296" y="3976565"/>
                <a:ext cx="1157270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tr-TR" dirty="0" smtClean="0"/>
                  <a:t>  is </a:t>
                </a:r>
                <a:r>
                  <a:rPr lang="tr-TR" dirty="0" err="1" smtClean="0"/>
                  <a:t>the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eigenvalues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for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the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spherical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harmonics</a:t>
                </a:r>
                <a:r>
                  <a:rPr lang="tr-TR" dirty="0" smtClean="0"/>
                  <a:t> </a:t>
                </a:r>
                <a:r>
                  <a:rPr lang="tr-TR" dirty="0" err="1"/>
                  <a:t>which</a:t>
                </a:r>
                <a:r>
                  <a:rPr lang="tr-TR" dirty="0"/>
                  <a:t> </a:t>
                </a:r>
                <a:r>
                  <a:rPr lang="tr-TR" dirty="0" smtClean="0"/>
                  <a:t>is </a:t>
                </a:r>
                <a:r>
                  <a:rPr lang="en-US" dirty="0" smtClean="0"/>
                  <a:t>originated </a:t>
                </a:r>
                <a:r>
                  <a:rPr lang="en-US" dirty="0"/>
                  <a:t>from the equations below</a:t>
                </a:r>
                <a:endParaRPr lang="tr-TR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96" y="3976565"/>
                <a:ext cx="11572703" cy="276999"/>
              </a:xfrm>
              <a:prstGeom prst="rect">
                <a:avLst/>
              </a:prstGeom>
              <a:blipFill>
                <a:blip r:embed="rId6"/>
                <a:stretch>
                  <a:fillRect l="-738" t="-28261" b="-5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Resim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504" y="4812301"/>
            <a:ext cx="3152775" cy="885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797" y="4456474"/>
            <a:ext cx="3944302" cy="21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7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97804" y="605637"/>
            <a:ext cx="3391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radial</a:t>
            </a:r>
            <a:r>
              <a:rPr lang="tr-TR" dirty="0"/>
              <a:t> </a:t>
            </a:r>
            <a:r>
              <a:rPr lang="tr-TR" dirty="0" err="1" smtClean="0"/>
              <a:t>equations</a:t>
            </a:r>
            <a:r>
              <a:rPr lang="tr-TR" dirty="0" smtClean="0"/>
              <a:t> </a:t>
            </a:r>
            <a:r>
              <a:rPr lang="tr-TR" dirty="0" err="1" smtClean="0"/>
              <a:t>become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597804" y="1312817"/>
                <a:ext cx="2345963" cy="414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i="0" dirty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tr-TR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num>
                              <m:den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den>
                            </m:f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</m:func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04" y="1312817"/>
                <a:ext cx="2345963" cy="414537"/>
              </a:xfrm>
              <a:prstGeom prst="rect">
                <a:avLst/>
              </a:prstGeom>
              <a:blipFill>
                <a:blip r:embed="rId2"/>
                <a:stretch>
                  <a:fillRect l="-2597" b="-1176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/>
              <p:cNvSpPr txBox="1"/>
              <p:nvPr/>
            </p:nvSpPr>
            <p:spPr>
              <a:xfrm>
                <a:off x="597804" y="2266405"/>
                <a:ext cx="5141792" cy="10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p>
                                    <m:r>
                                      <a:rPr lang="tr-TR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p>
                                    <m:r>
                                      <a:rPr lang="tr-TR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rad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𝜅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±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𝜅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±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6" name="Metin kutus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04" y="2266405"/>
                <a:ext cx="5141792" cy="10346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ikdörtgen 6"/>
          <p:cNvSpPr/>
          <p:nvPr/>
        </p:nvSpPr>
        <p:spPr>
          <a:xfrm>
            <a:off x="6194536" y="2599060"/>
            <a:ext cx="779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where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/>
              <p:cNvSpPr txBox="1"/>
              <p:nvPr/>
            </p:nvSpPr>
            <p:spPr>
              <a:xfrm>
                <a:off x="7429048" y="2105591"/>
                <a:ext cx="3444341" cy="13562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=ℓ+1/2</m:t>
                                </m:r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tr-TR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=ℓ−1/2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048" y="2105591"/>
                <a:ext cx="3444341" cy="13562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/>
              <p:cNvSpPr txBox="1"/>
              <p:nvPr/>
            </p:nvSpPr>
            <p:spPr>
              <a:xfrm>
                <a:off x="598040" y="3840098"/>
                <a:ext cx="3810466" cy="6842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d>
                        <m:dPr>
                          <m:ctrlP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tr-TR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tr-TR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tr-TR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acc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/2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tr-TR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tr-TR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tr-TR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tr-TR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acc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/2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tr-TR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acc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/2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tr-TR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sin</m:t>
                                    </m:r>
                                    <m:r>
                                      <a:rPr lang="tr-TR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tr-TR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acc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/2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0" name="Metin kutus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40" y="3840098"/>
                <a:ext cx="3810466" cy="6842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7804" y="5033456"/>
            <a:ext cx="9746220" cy="792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/>
              <p:cNvSpPr txBox="1"/>
              <p:nvPr/>
            </p:nvSpPr>
            <p:spPr>
              <a:xfrm>
                <a:off x="5244738" y="4014261"/>
                <a:ext cx="1613262" cy="5211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𝑎𝑟𝑐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tr-TR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f>
                            <m:f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12" name="Metin kutus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738" y="4014261"/>
                <a:ext cx="1613262" cy="5211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2603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527858" y="527858"/>
                <a:ext cx="2027413" cy="558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tr-TR" sz="1600" b="1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16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tr-TR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58" y="527858"/>
                <a:ext cx="2027413" cy="558230"/>
              </a:xfrm>
              <a:prstGeom prst="rect">
                <a:avLst/>
              </a:prstGeom>
              <a:blipFill>
                <a:blip r:embed="rId2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Dikdörtgen 5"/>
              <p:cNvSpPr/>
              <p:nvPr/>
            </p:nvSpPr>
            <p:spPr>
              <a:xfrm>
                <a:off x="3100351" y="446810"/>
                <a:ext cx="2228495" cy="6505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tr-TR" sz="1600" b="1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tr-TR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16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tr-TR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tr-TR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tr-TR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6" name="Dikdörtgen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351" y="446810"/>
                <a:ext cx="2228495" cy="6505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/>
              <p:cNvSpPr txBox="1"/>
              <p:nvPr/>
            </p:nvSpPr>
            <p:spPr>
              <a:xfrm>
                <a:off x="627610" y="1550324"/>
                <a:ext cx="2242986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d>
                        <m:dPr>
                          <m:ctrlPr>
                            <a:rPr lang="tr-T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tr-T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tr-TR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tr-T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tr-T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sz="1600" dirty="0"/>
              </a:p>
            </p:txBody>
          </p:sp>
        </mc:Choice>
        <mc:Fallback xmlns="">
          <p:sp>
            <p:nvSpPr>
              <p:cNvPr id="7" name="Metin kutus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10" y="1550324"/>
                <a:ext cx="2242986" cy="467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etin kutusu 9"/>
          <p:cNvSpPr txBox="1"/>
          <p:nvPr/>
        </p:nvSpPr>
        <p:spPr>
          <a:xfrm>
            <a:off x="627610" y="2112728"/>
            <a:ext cx="77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where</a:t>
            </a:r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341" y="1560278"/>
            <a:ext cx="2638425" cy="55245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610" y="2828247"/>
            <a:ext cx="6762750" cy="1047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119" y="4291132"/>
            <a:ext cx="7048500" cy="790575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119" y="5317772"/>
            <a:ext cx="6229350" cy="1381125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8525" y="6127397"/>
            <a:ext cx="494347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42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790303" y="685800"/>
                <a:ext cx="10325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=∓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303" y="685800"/>
                <a:ext cx="1032527" cy="276999"/>
              </a:xfrm>
              <a:prstGeom prst="rect">
                <a:avLst/>
              </a:prstGeom>
              <a:blipFill>
                <a:blip r:embed="rId2"/>
                <a:stretch>
                  <a:fillRect l="-5325" t="-2222" b="-11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ikdörtgen 4"/>
          <p:cNvSpPr/>
          <p:nvPr/>
        </p:nvSpPr>
        <p:spPr>
          <a:xfrm>
            <a:off x="2042189" y="593467"/>
            <a:ext cx="3621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>
                <a:latin typeface="HelveticaLTStd-Obl-Identity-H"/>
              </a:rPr>
              <a:t>Riemann’s</a:t>
            </a:r>
            <a:r>
              <a:rPr lang="tr-TR" b="1" i="1" dirty="0">
                <a:latin typeface="HelveticaLTStd-Obl-Identity-H"/>
              </a:rPr>
              <a:t> P </a:t>
            </a:r>
            <a:r>
              <a:rPr lang="tr-TR" b="1" i="1" dirty="0" err="1">
                <a:latin typeface="HelveticaLTStd-Obl-Identity-H"/>
              </a:rPr>
              <a:t>function</a:t>
            </a:r>
            <a:r>
              <a:rPr lang="tr-TR" b="1" i="1" dirty="0">
                <a:latin typeface="HelveticaLTStd-Obl-Identity-H"/>
              </a:rPr>
              <a:t> </a:t>
            </a:r>
            <a:r>
              <a:rPr lang="tr-TR" b="1" i="1" dirty="0" err="1">
                <a:latin typeface="HelveticaLTStd-Obl-Identity-H"/>
              </a:rPr>
              <a:t>solutions</a:t>
            </a:r>
            <a:endParaRPr lang="tr-TR" b="1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03" y="1403713"/>
            <a:ext cx="5429250" cy="1333500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657497" y="317812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TimesLTStd-Roman-Identity-H"/>
              </a:rPr>
              <a:t>Riemann </a:t>
            </a:r>
            <a:r>
              <a:rPr lang="en-US" i="1" dirty="0">
                <a:latin typeface="TimesLTStd-Italic-Identity-H"/>
              </a:rPr>
              <a:t>P </a:t>
            </a:r>
            <a:r>
              <a:rPr lang="en-US" dirty="0">
                <a:latin typeface="TimesLTStd-Roman-Identity-H"/>
              </a:rPr>
              <a:t>function can also be written in terms of Gauss hypergeometric functions</a:t>
            </a:r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03" y="4265372"/>
            <a:ext cx="6591300" cy="61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3438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555609" y="396631"/>
                <a:ext cx="33443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∓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tr-TR" b="1" i="1" dirty="0" smtClean="0">
                    <a:latin typeface="HelveticaLTStd-Obl-Identity-H"/>
                  </a:rPr>
                  <a:t>quasinormal </a:t>
                </a:r>
                <a:r>
                  <a:rPr lang="tr-TR" b="1" i="1" dirty="0" err="1">
                    <a:latin typeface="HelveticaLTStd-Obl-Identity-H"/>
                  </a:rPr>
                  <a:t>modes</a:t>
                </a:r>
                <a:endParaRPr lang="tr-TR" b="1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09" y="396631"/>
                <a:ext cx="3344377" cy="369332"/>
              </a:xfrm>
              <a:prstGeom prst="rect">
                <a:avLst/>
              </a:prstGeom>
              <a:blipFill>
                <a:blip r:embed="rId2"/>
                <a:stretch>
                  <a:fillRect t="-9836" r="-364" b="-2295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09" y="1307374"/>
            <a:ext cx="6324600" cy="53340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09" y="2484120"/>
            <a:ext cx="5334000" cy="6096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609" y="3737066"/>
            <a:ext cx="4257675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454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7652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Results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943" y="1398950"/>
            <a:ext cx="5029337" cy="504558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923" y="1398950"/>
            <a:ext cx="4877933" cy="502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5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Sonuçlar ve Genel Değerlendirme</a:t>
            </a:r>
            <a:endParaRPr lang="tr-TR" sz="3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968072" y="1865239"/>
            <a:ext cx="6955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Eğri uzay-zamanda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Dirac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Hamiltonian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genel olarak </a:t>
            </a:r>
            <a:r>
              <a:rPr lang="tr-TR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Hermisyen</a:t>
            </a:r>
            <a:r>
              <a:rPr lang="tr-TR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değildir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968072" y="2409122"/>
            <a:ext cx="7361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Hermitiklik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l-GR" dirty="0">
                <a:latin typeface="Segoe UI Light" panose="020B0502040204020203" pitchFamily="34" charset="0"/>
                <a:cs typeface="Segoe UI Light" panose="020B0502040204020203" pitchFamily="34" charset="0"/>
              </a:rPr>
              <a:t>η-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temsili ve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Schwinger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gauge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ile açık hale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gelir</a:t>
            </a:r>
          </a:p>
          <a:p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tr-TR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Hamiltonian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, uygun temsilde tek ve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Hermit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olur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968072" y="3507003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Dirac Hamiltonian’ın </a:t>
            </a:r>
            <a:r>
              <a:rPr lang="es-E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Hermi</a:t>
            </a:r>
            <a:r>
              <a:rPr lang="tr-TR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syen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s-E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yapısı uzay-zaman geometrisi tarafından belirlenir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968072" y="4123023"/>
            <a:ext cx="5774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Bu yapı, </a:t>
            </a:r>
            <a:r>
              <a:rPr lang="tr-TR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süpersimetrik</a:t>
            </a:r>
            <a:r>
              <a:rPr lang="tr-T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kuantum mekaniği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ile 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genişletilebilir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968071" y="4739043"/>
            <a:ext cx="9734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Spektral özellikler (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örn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quasi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-normal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modlar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), geometrinin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fiziksel yansımalarıdır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968071" y="5355063"/>
            <a:ext cx="9564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Eğri 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uzay-zamanda </a:t>
            </a:r>
            <a:r>
              <a:rPr lang="tr-TR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Hermitiklik</a:t>
            </a:r>
            <a:r>
              <a:rPr lang="tr-TR" dirty="0">
                <a:latin typeface="Segoe UI Light" panose="020B0502040204020203" pitchFamily="34" charset="0"/>
                <a:cs typeface="Segoe UI Light" panose="020B0502040204020203" pitchFamily="34" charset="0"/>
              </a:rPr>
              <a:t> temel bir özellik değil, geometri tarafından inşa edilen bir yapıdır</a:t>
            </a:r>
            <a:r>
              <a:rPr lang="tr-TR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tr-T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439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85" y="115745"/>
            <a:ext cx="11915429" cy="6553486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9044239" y="5597790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FF00"/>
                </a:solidFill>
                <a:latin typeface="Arial Black" panose="020B0A04020102020204" pitchFamily="34" charset="0"/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396434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şGeldinizBelges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715161_TF10001108" id="{41B9FDAB-6CD4-418F-812E-0C6B6869C1A7}" vid="{9345BDE5-1EF4-48F4-B8D4-BEF6914F66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0072C5-DDE0-4258-BA7A-4D4B80DFA632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PowerPoint'e Hoş Geldiniz</Template>
  <TotalTime>0</TotalTime>
  <Words>1328</Words>
  <Application>Microsoft Office PowerPoint</Application>
  <PresentationFormat>Geniş ekran</PresentationFormat>
  <Paragraphs>312</Paragraphs>
  <Slides>37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13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37</vt:i4>
      </vt:variant>
    </vt:vector>
  </HeadingPairs>
  <TitlesOfParts>
    <vt:vector size="53" baseType="lpstr">
      <vt:lpstr>Angsana New</vt:lpstr>
      <vt:lpstr>Arial</vt:lpstr>
      <vt:lpstr>Arial Black</vt:lpstr>
      <vt:lpstr>Calibri</vt:lpstr>
      <vt:lpstr>Calibri Light</vt:lpstr>
      <vt:lpstr>Cambria Math</vt:lpstr>
      <vt:lpstr>CMR10</vt:lpstr>
      <vt:lpstr>CMSY10</vt:lpstr>
      <vt:lpstr>HelveticaLTStd-Obl-Identity-H</vt:lpstr>
      <vt:lpstr>Segoe UI</vt:lpstr>
      <vt:lpstr>Segoe UI Light</vt:lpstr>
      <vt:lpstr>TimesLTStd-Italic-Identity-H</vt:lpstr>
      <vt:lpstr>TimesLTStd-Roman-Identity-H</vt:lpstr>
      <vt:lpstr>HoşGeldinizBelgesi</vt:lpstr>
      <vt:lpstr>Office Teması</vt:lpstr>
      <vt:lpstr>1_Office Teması</vt:lpstr>
      <vt:lpstr>EĞRİSEL UZAYZAMANDA DİRAC DENKLEMİ</vt:lpstr>
      <vt:lpstr>İçerik</vt:lpstr>
      <vt:lpstr>Motivasyon</vt:lpstr>
      <vt:lpstr>Eğrisel Uzayzamanda Dirac Denklemi: Neden?</vt:lpstr>
      <vt:lpstr>Tetrad (Vierbein) Formalizmi</vt:lpstr>
      <vt:lpstr>Spinorlar Neden Tensor Değildir?</vt:lpstr>
      <vt:lpstr>Tetrad Alanının Tanımı</vt:lpstr>
      <vt:lpstr>Yerel Clifford Cebiri ve Gamma Matrisleri</vt:lpstr>
      <vt:lpstr>Eğri uzayzaman arka planında  spin-1/2 prçacık için  Hamiltoniyen </vt:lpstr>
      <vt:lpstr>Eğri Uzayzamanda Skaler Çarpım</vt:lpstr>
      <vt:lpstr>Hermiticity</vt:lpstr>
      <vt:lpstr>PowerPoint Sunusu</vt:lpstr>
      <vt:lpstr>Kaynaklar: PT Symmetry &amp; Pseudo-Hermiticity in Quantum Mechanics </vt:lpstr>
      <vt:lpstr>PT Simetri ve Pseudo-Hermisyen KM</vt:lpstr>
      <vt:lpstr>Genelleştirme: Pseudo-Hermisyen KM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Bağdaştırım operatörü ve lineer olmayan pseudo-süpersimetri</vt:lpstr>
      <vt:lpstr>PowerPoint Sunusu</vt:lpstr>
      <vt:lpstr>Ö. Yeşiltaş, Non-Hermitian Dirac Hamiltonian in Three-Dimensional Gravity and Pseudosupersymmetry, Advances in High En. Phys. 484151  2015.  </vt:lpstr>
      <vt:lpstr>Ö. Yeşiltaş, Pseudo-supersymmetric approach to the Dirac operator in the Schwarzschild spacetime, Classical and Quantum Gravity, 41(16) 165003-165024, 2024 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Results</vt:lpstr>
      <vt:lpstr>Sonuçlar ve Genel Değerlendirme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2026-02-26T16:48:21Z</dcterms:created>
  <dcterms:modified xsi:type="dcterms:W3CDTF">2026-04-02T19:12:18Z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