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63" r:id="rId4"/>
    <p:sldId id="261" r:id="rId5"/>
    <p:sldId id="262" r:id="rId6"/>
    <p:sldId id="258" r:id="rId7"/>
    <p:sldId id="264" r:id="rId8"/>
    <p:sldId id="259" r:id="rId9"/>
    <p:sldId id="265" r:id="rId10"/>
    <p:sldId id="267" r:id="rId11"/>
    <p:sldId id="268" r:id="rId12"/>
    <p:sldId id="266" r:id="rId13"/>
    <p:sldId id="269" r:id="rId14"/>
    <p:sldId id="270" r:id="rId15"/>
    <p:sldId id="272" r:id="rId16"/>
    <p:sldId id="274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71" r:id="rId2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01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9961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618" y="78"/>
      </p:cViewPr>
      <p:guideLst>
        <p:guide orient="horz" pos="2001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3FA36F-AA4F-4622-B9AB-206168530509}" type="datetimeFigureOut">
              <a:rPr lang="tr-TR" smtClean="0"/>
              <a:t>2.04.2026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0C2B77-249A-4E0F-B0EC-789FB77AEFD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541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4A4C6-E3C7-42ED-97CC-2EE76833E4D5}" type="datetimeFigureOut">
              <a:rPr lang="tr-TR" smtClean="0"/>
              <a:t>2.04.2026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4D7B-8987-4D29-9E34-E2CE9CB7A8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9704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4A4C6-E3C7-42ED-97CC-2EE76833E4D5}" type="datetimeFigureOut">
              <a:rPr lang="tr-TR" smtClean="0"/>
              <a:t>2.04.2026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4D7B-8987-4D29-9E34-E2CE9CB7A8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5821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4A4C6-E3C7-42ED-97CC-2EE76833E4D5}" type="datetimeFigureOut">
              <a:rPr lang="tr-TR" smtClean="0"/>
              <a:t>2.04.2026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4D7B-8987-4D29-9E34-E2CE9CB7A8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1570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4A4C6-E3C7-42ED-97CC-2EE76833E4D5}" type="datetimeFigureOut">
              <a:rPr lang="tr-TR" smtClean="0"/>
              <a:t>2.04.2026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4D7B-8987-4D29-9E34-E2CE9CB7A8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1084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4A4C6-E3C7-42ED-97CC-2EE76833E4D5}" type="datetimeFigureOut">
              <a:rPr lang="tr-TR" smtClean="0"/>
              <a:t>2.04.2026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4D7B-8987-4D29-9E34-E2CE9CB7A8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7088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4A4C6-E3C7-42ED-97CC-2EE76833E4D5}" type="datetimeFigureOut">
              <a:rPr lang="tr-TR" smtClean="0"/>
              <a:t>2.04.2026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4D7B-8987-4D29-9E34-E2CE9CB7A8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7203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4A4C6-E3C7-42ED-97CC-2EE76833E4D5}" type="datetimeFigureOut">
              <a:rPr lang="tr-TR" smtClean="0"/>
              <a:t>2.04.2026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4D7B-8987-4D29-9E34-E2CE9CB7A8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5974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4A4C6-E3C7-42ED-97CC-2EE76833E4D5}" type="datetimeFigureOut">
              <a:rPr lang="tr-TR" smtClean="0"/>
              <a:t>2.04.2026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4D7B-8987-4D29-9E34-E2CE9CB7A8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73565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4A4C6-E3C7-42ED-97CC-2EE76833E4D5}" type="datetimeFigureOut">
              <a:rPr lang="tr-TR" smtClean="0"/>
              <a:t>2.04.2026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4D7B-8987-4D29-9E34-E2CE9CB7A8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5114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4A4C6-E3C7-42ED-97CC-2EE76833E4D5}" type="datetimeFigureOut">
              <a:rPr lang="tr-TR" smtClean="0"/>
              <a:t>2.04.2026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4D7B-8987-4D29-9E34-E2CE9CB7A8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2320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4A4C6-E3C7-42ED-97CC-2EE76833E4D5}" type="datetimeFigureOut">
              <a:rPr lang="tr-TR" smtClean="0"/>
              <a:t>2.04.2026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4D7B-8987-4D29-9E34-E2CE9CB7A8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6280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4A4C6-E3C7-42ED-97CC-2EE76833E4D5}" type="datetimeFigureOut">
              <a:rPr lang="tr-TR" smtClean="0"/>
              <a:t>2.04.2026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24D7B-8987-4D29-9E34-E2CE9CB7A8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986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5" Type="http://schemas.openxmlformats.org/officeDocument/2006/relationships/image" Target="../media/image130.png"/><Relationship Id="rId4" Type="http://schemas.openxmlformats.org/officeDocument/2006/relationships/image" Target="../media/image120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image" Target="../media/image18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3.png"/><Relationship Id="rId3" Type="http://schemas.openxmlformats.org/officeDocument/2006/relationships/image" Target="../media/image36.png"/><Relationship Id="rId21" Type="http://schemas.openxmlformats.org/officeDocument/2006/relationships/image" Target="../media/image55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2.png"/><Relationship Id="rId2" Type="http://schemas.openxmlformats.org/officeDocument/2006/relationships/image" Target="../media/image34.png"/><Relationship Id="rId16" Type="http://schemas.openxmlformats.org/officeDocument/2006/relationships/image" Target="../media/image51.png"/><Relationship Id="rId20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5.png"/><Relationship Id="rId5" Type="http://schemas.openxmlformats.org/officeDocument/2006/relationships/image" Target="../media/image38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19" Type="http://schemas.openxmlformats.org/officeDocument/2006/relationships/image" Target="../media/image35.png"/><Relationship Id="rId4" Type="http://schemas.openxmlformats.org/officeDocument/2006/relationships/image" Target="../media/image37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Relationship Id="rId22" Type="http://schemas.openxmlformats.org/officeDocument/2006/relationships/image" Target="../media/image5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101.png"/><Relationship Id="rId18" Type="http://schemas.openxmlformats.org/officeDocument/2006/relationships/image" Target="../media/image106.png"/><Relationship Id="rId3" Type="http://schemas.openxmlformats.org/officeDocument/2006/relationships/image" Target="../media/image90.png"/><Relationship Id="rId21" Type="http://schemas.openxmlformats.org/officeDocument/2006/relationships/image" Target="../media/image109.png"/><Relationship Id="rId7" Type="http://schemas.openxmlformats.org/officeDocument/2006/relationships/image" Target="../media/image94.png"/><Relationship Id="rId12" Type="http://schemas.openxmlformats.org/officeDocument/2006/relationships/image" Target="../media/image99.png"/><Relationship Id="rId17" Type="http://schemas.openxmlformats.org/officeDocument/2006/relationships/image" Target="../media/image105.png"/><Relationship Id="rId2" Type="http://schemas.openxmlformats.org/officeDocument/2006/relationships/image" Target="../media/image89.png"/><Relationship Id="rId16" Type="http://schemas.openxmlformats.org/officeDocument/2006/relationships/image" Target="../media/image104.png"/><Relationship Id="rId20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5" Type="http://schemas.openxmlformats.org/officeDocument/2006/relationships/image" Target="../media/image103.png"/><Relationship Id="rId10" Type="http://schemas.openxmlformats.org/officeDocument/2006/relationships/image" Target="../media/image97.png"/><Relationship Id="rId19" Type="http://schemas.openxmlformats.org/officeDocument/2006/relationships/image" Target="../media/image107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Relationship Id="rId14" Type="http://schemas.openxmlformats.org/officeDocument/2006/relationships/image" Target="../media/image102.png"/><Relationship Id="rId22" Type="http://schemas.openxmlformats.org/officeDocument/2006/relationships/image" Target="../media/image11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13" Type="http://schemas.openxmlformats.org/officeDocument/2006/relationships/image" Target="../media/image123.png"/><Relationship Id="rId18" Type="http://schemas.openxmlformats.org/officeDocument/2006/relationships/image" Target="../media/image128.png"/><Relationship Id="rId3" Type="http://schemas.openxmlformats.org/officeDocument/2006/relationships/image" Target="../media/image112.png"/><Relationship Id="rId7" Type="http://schemas.openxmlformats.org/officeDocument/2006/relationships/image" Target="../media/image116.png"/><Relationship Id="rId12" Type="http://schemas.openxmlformats.org/officeDocument/2006/relationships/image" Target="../media/image122.png"/><Relationship Id="rId17" Type="http://schemas.openxmlformats.org/officeDocument/2006/relationships/image" Target="../media/image127.png"/><Relationship Id="rId2" Type="http://schemas.openxmlformats.org/officeDocument/2006/relationships/image" Target="../media/image111.png"/><Relationship Id="rId16" Type="http://schemas.openxmlformats.org/officeDocument/2006/relationships/image" Target="../media/image126.png"/><Relationship Id="rId20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11" Type="http://schemas.openxmlformats.org/officeDocument/2006/relationships/image" Target="../media/image121.png"/><Relationship Id="rId5" Type="http://schemas.openxmlformats.org/officeDocument/2006/relationships/image" Target="../media/image114.png"/><Relationship Id="rId15" Type="http://schemas.openxmlformats.org/officeDocument/2006/relationships/image" Target="../media/image125.png"/><Relationship Id="rId10" Type="http://schemas.openxmlformats.org/officeDocument/2006/relationships/image" Target="../media/image119.png"/><Relationship Id="rId19" Type="http://schemas.openxmlformats.org/officeDocument/2006/relationships/image" Target="../media/image129.png"/><Relationship Id="rId4" Type="http://schemas.openxmlformats.org/officeDocument/2006/relationships/image" Target="../media/image113.png"/><Relationship Id="rId9" Type="http://schemas.openxmlformats.org/officeDocument/2006/relationships/image" Target="../media/image118.png"/><Relationship Id="rId14" Type="http://schemas.openxmlformats.org/officeDocument/2006/relationships/image" Target="../media/image12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image" Target="../media/image133.png"/><Relationship Id="rId7" Type="http://schemas.openxmlformats.org/officeDocument/2006/relationships/image" Target="../media/image137.png"/><Relationship Id="rId12" Type="http://schemas.openxmlformats.org/officeDocument/2006/relationships/image" Target="../media/image14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11" Type="http://schemas.openxmlformats.org/officeDocument/2006/relationships/image" Target="../media/image142.png"/><Relationship Id="rId5" Type="http://schemas.openxmlformats.org/officeDocument/2006/relationships/image" Target="../media/image135.png"/><Relationship Id="rId10" Type="http://schemas.openxmlformats.org/officeDocument/2006/relationships/image" Target="../media/image141.png"/><Relationship Id="rId4" Type="http://schemas.openxmlformats.org/officeDocument/2006/relationships/image" Target="../media/image134.png"/><Relationship Id="rId9" Type="http://schemas.openxmlformats.org/officeDocument/2006/relationships/image" Target="../media/image13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13" Type="http://schemas.openxmlformats.org/officeDocument/2006/relationships/image" Target="../media/image155.png"/><Relationship Id="rId3" Type="http://schemas.openxmlformats.org/officeDocument/2006/relationships/image" Target="../media/image145.png"/><Relationship Id="rId7" Type="http://schemas.openxmlformats.org/officeDocument/2006/relationships/image" Target="../media/image149.png"/><Relationship Id="rId12" Type="http://schemas.openxmlformats.org/officeDocument/2006/relationships/image" Target="../media/image154.png"/><Relationship Id="rId2" Type="http://schemas.openxmlformats.org/officeDocument/2006/relationships/image" Target="../media/image144.png"/><Relationship Id="rId16" Type="http://schemas.openxmlformats.org/officeDocument/2006/relationships/image" Target="../media/image1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png"/><Relationship Id="rId11" Type="http://schemas.openxmlformats.org/officeDocument/2006/relationships/image" Target="../media/image153.png"/><Relationship Id="rId5" Type="http://schemas.openxmlformats.org/officeDocument/2006/relationships/image" Target="../media/image147.png"/><Relationship Id="rId15" Type="http://schemas.openxmlformats.org/officeDocument/2006/relationships/image" Target="../media/image157.png"/><Relationship Id="rId10" Type="http://schemas.openxmlformats.org/officeDocument/2006/relationships/image" Target="../media/image152.png"/><Relationship Id="rId4" Type="http://schemas.openxmlformats.org/officeDocument/2006/relationships/image" Target="../media/image146.png"/><Relationship Id="rId9" Type="http://schemas.openxmlformats.org/officeDocument/2006/relationships/image" Target="../media/image151.png"/><Relationship Id="rId14" Type="http://schemas.openxmlformats.org/officeDocument/2006/relationships/image" Target="../media/image15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3" Type="http://schemas.openxmlformats.org/officeDocument/2006/relationships/image" Target="../media/image160.png"/><Relationship Id="rId7" Type="http://schemas.openxmlformats.org/officeDocument/2006/relationships/image" Target="../media/image164.png"/><Relationship Id="rId12" Type="http://schemas.openxmlformats.org/officeDocument/2006/relationships/image" Target="../media/image169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3.png"/><Relationship Id="rId11" Type="http://schemas.openxmlformats.org/officeDocument/2006/relationships/image" Target="../media/image168.png"/><Relationship Id="rId5" Type="http://schemas.openxmlformats.org/officeDocument/2006/relationships/image" Target="../media/image162.png"/><Relationship Id="rId10" Type="http://schemas.openxmlformats.org/officeDocument/2006/relationships/image" Target="../media/image167.png"/><Relationship Id="rId4" Type="http://schemas.openxmlformats.org/officeDocument/2006/relationships/image" Target="../media/image161.png"/><Relationship Id="rId9" Type="http://schemas.openxmlformats.org/officeDocument/2006/relationships/image" Target="../media/image16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7" Type="http://schemas.openxmlformats.org/officeDocument/2006/relationships/image" Target="../media/image175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4.png"/><Relationship Id="rId5" Type="http://schemas.openxmlformats.org/officeDocument/2006/relationships/image" Target="../media/image173.png"/><Relationship Id="rId4" Type="http://schemas.openxmlformats.org/officeDocument/2006/relationships/image" Target="../media/image17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png"/><Relationship Id="rId5" Type="http://schemas.openxmlformats.org/officeDocument/2006/relationships/image" Target="../media/image179.png"/><Relationship Id="rId4" Type="http://schemas.openxmlformats.org/officeDocument/2006/relationships/image" Target="../media/image17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7" Type="http://schemas.openxmlformats.org/officeDocument/2006/relationships/image" Target="../media/image186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5.png"/><Relationship Id="rId5" Type="http://schemas.openxmlformats.org/officeDocument/2006/relationships/image" Target="../media/image184.png"/><Relationship Id="rId4" Type="http://schemas.openxmlformats.org/officeDocument/2006/relationships/image" Target="../media/image18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1.png"/><Relationship Id="rId5" Type="http://schemas.openxmlformats.org/officeDocument/2006/relationships/image" Target="../media/image190.png"/><Relationship Id="rId4" Type="http://schemas.openxmlformats.org/officeDocument/2006/relationships/image" Target="../media/image18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8202">
              <a:schemeClr val="tx1">
                <a:lumMod val="50000"/>
                <a:lumOff val="50000"/>
              </a:schemeClr>
            </a:gs>
            <a:gs pos="35000">
              <a:srgbClr val="7030A0"/>
            </a:gs>
            <a:gs pos="0">
              <a:srgbClr val="CCE0F2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bg1">
                <a:lumMod val="75000"/>
              </a:schemeClr>
            </a:gs>
            <a:gs pos="100000">
              <a:srgbClr val="99619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27519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2086696" y="245737"/>
            <a:ext cx="840839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Topolojik Kusurlar Olarak Kozmik Sicimler:</a:t>
            </a:r>
          </a:p>
          <a:p>
            <a:pPr algn="ctr"/>
            <a:r>
              <a:rPr lang="tr-TR" sz="2400" b="1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Konik Geometriden Kuantum Dinamiklerine</a:t>
            </a:r>
            <a:endParaRPr lang="tr-TR" sz="2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337657" y="471948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Prof. Dr. Özlem Yeşiltaş</a:t>
            </a:r>
          </a:p>
          <a:p>
            <a:r>
              <a:rPr lang="tr-TR" dirty="0" err="1">
                <a:solidFill>
                  <a:schemeClr val="bg1"/>
                </a:solidFill>
              </a:rPr>
              <a:t>Department</a:t>
            </a:r>
            <a:r>
              <a:rPr lang="tr-TR" dirty="0">
                <a:solidFill>
                  <a:schemeClr val="bg1"/>
                </a:solidFill>
              </a:rPr>
              <a:t> of </a:t>
            </a:r>
            <a:r>
              <a:rPr lang="tr-TR" dirty="0" err="1" smtClean="0">
                <a:solidFill>
                  <a:schemeClr val="bg1"/>
                </a:solidFill>
              </a:rPr>
              <a:t>Physics</a:t>
            </a:r>
            <a:r>
              <a:rPr lang="tr-TR" dirty="0" smtClean="0">
                <a:solidFill>
                  <a:schemeClr val="bg1"/>
                </a:solidFill>
              </a:rPr>
              <a:t>  Gazi </a:t>
            </a:r>
            <a:r>
              <a:rPr lang="tr-TR" dirty="0" err="1">
                <a:solidFill>
                  <a:schemeClr val="bg1"/>
                </a:solidFill>
              </a:rPr>
              <a:t>University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337657" y="6120170"/>
            <a:ext cx="48372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>
                <a:solidFill>
                  <a:schemeClr val="bg1"/>
                </a:solidFill>
              </a:rPr>
              <a:t>Lecture Series on Quantum Geometry </a:t>
            </a:r>
            <a:r>
              <a:rPr lang="tr-TR" sz="1600" dirty="0">
                <a:solidFill>
                  <a:schemeClr val="bg1"/>
                </a:solidFill>
              </a:rPr>
              <a:t>&amp;</a:t>
            </a:r>
            <a:r>
              <a:rPr lang="en-US" sz="1600" i="1" dirty="0" smtClean="0">
                <a:solidFill>
                  <a:schemeClr val="bg1"/>
                </a:solidFill>
              </a:rPr>
              <a:t> </a:t>
            </a:r>
            <a:r>
              <a:rPr lang="en-US" sz="1600" i="1" dirty="0">
                <a:solidFill>
                  <a:schemeClr val="bg1"/>
                </a:solidFill>
              </a:rPr>
              <a:t>Dirac </a:t>
            </a:r>
            <a:r>
              <a:rPr lang="en-US" sz="1600" i="1" dirty="0" smtClean="0">
                <a:solidFill>
                  <a:schemeClr val="bg1"/>
                </a:solidFill>
              </a:rPr>
              <a:t>Systems</a:t>
            </a:r>
            <a:r>
              <a:rPr lang="tr-TR" sz="1600" i="1" dirty="0" smtClean="0">
                <a:solidFill>
                  <a:schemeClr val="bg1"/>
                </a:solidFill>
              </a:rPr>
              <a:t>-II</a:t>
            </a:r>
            <a:endParaRPr lang="tr-TR" sz="16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50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764405" y="3894267"/>
            <a:ext cx="4663190" cy="7676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Kozmik Sicim nedir ?</a:t>
            </a:r>
          </a:p>
        </p:txBody>
      </p:sp>
      <p:pic>
        <p:nvPicPr>
          <p:cNvPr id="2050" name="Picture 2" descr="Centre for Theoretical Cosmology: The Origins of the Universe: Cosmic  strings and other cosmological defec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529" y="1196870"/>
            <a:ext cx="4733925" cy="1857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3805" y="3054246"/>
            <a:ext cx="1493649" cy="323116"/>
          </a:xfrm>
          <a:prstGeom prst="rect">
            <a:avLst/>
          </a:prstGeom>
        </p:spPr>
      </p:pic>
      <p:sp>
        <p:nvSpPr>
          <p:cNvPr id="2" name="Dikdörtgen 1"/>
          <p:cNvSpPr/>
          <p:nvPr/>
        </p:nvSpPr>
        <p:spPr>
          <a:xfrm>
            <a:off x="1859280" y="5178846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Topolojik Kusurlar Olarak Kozmik Sicimler:</a:t>
            </a:r>
          </a:p>
          <a:p>
            <a:pPr algn="just"/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Konik Geometriden Kuantum Dinamiklerine</a:t>
            </a:r>
          </a:p>
        </p:txBody>
      </p:sp>
    </p:spTree>
    <p:extLst>
      <p:ext uri="{BB962C8B-B14F-4D97-AF65-F5344CB8AC3E}">
        <p14:creationId xmlns:p14="http://schemas.microsoft.com/office/powerpoint/2010/main" val="247612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09797" y="2519869"/>
            <a:ext cx="11572405" cy="1891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Kozmik sicimler</a:t>
            </a:r>
            <a:r>
              <a:rPr lang="tr-TR" sz="2000" dirty="0">
                <a:latin typeface="Segoe UI" panose="020B0502040204020203" pitchFamily="34" charset="0"/>
                <a:cs typeface="Segoe UI" panose="020B0502040204020203" pitchFamily="34" charset="0"/>
              </a:rPr>
              <a:t>, kuantum alan </a:t>
            </a:r>
            <a:r>
              <a:rPr lang="tr-T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teorisi’nin</a:t>
            </a:r>
            <a:r>
              <a:rPr lang="tr-T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tr-TR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öngördüğü  </a:t>
            </a:r>
            <a:r>
              <a:rPr lang="tr-TR" sz="20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bir </a:t>
            </a:r>
            <a:r>
              <a:rPr lang="tr-TR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boyutlu topolojik kusurlardır.</a:t>
            </a:r>
            <a:endParaRPr lang="tr-TR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>
                <a:latin typeface="Segoe UI" panose="020B0502040204020203" pitchFamily="34" charset="0"/>
                <a:cs typeface="Segoe UI" panose="020B0502040204020203" pitchFamily="34" charset="0"/>
              </a:rPr>
              <a:t>Evrenin erken döneminde gerçekleşen </a:t>
            </a:r>
            <a:r>
              <a:rPr lang="tr-TR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kendiliğinden simetri kırılması</a:t>
            </a:r>
            <a:r>
              <a:rPr lang="tr-TR" sz="2000" dirty="0">
                <a:latin typeface="Segoe UI" panose="020B0502040204020203" pitchFamily="34" charset="0"/>
                <a:cs typeface="Segoe UI" panose="020B0502040204020203" pitchFamily="34" charset="0"/>
              </a:rPr>
              <a:t> ile oluşurlar.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>
                <a:latin typeface="Segoe UI" panose="020B0502040204020203" pitchFamily="34" charset="0"/>
                <a:cs typeface="Segoe UI" panose="020B0502040204020203" pitchFamily="34" charset="0"/>
              </a:rPr>
              <a:t>Özellikle </a:t>
            </a:r>
            <a:r>
              <a:rPr lang="tr-TR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yerel simetri kırılması</a:t>
            </a:r>
            <a:r>
              <a:rPr lang="tr-TR" sz="2000" dirty="0">
                <a:latin typeface="Segoe UI" panose="020B0502040204020203" pitchFamily="34" charset="0"/>
                <a:cs typeface="Segoe UI" panose="020B0502040204020203" pitchFamily="34" charset="0"/>
              </a:rPr>
              <a:t>, bu yapıların ortaya çıkmasında kritik rol oynar.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>
                <a:latin typeface="Segoe UI" panose="020B0502040204020203" pitchFamily="34" charset="0"/>
                <a:cs typeface="Segoe UI" panose="020B0502040204020203" pitchFamily="34" charset="0"/>
              </a:rPr>
              <a:t>Oluşumları, </a:t>
            </a:r>
            <a:r>
              <a:rPr lang="tr-TR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gauge</a:t>
            </a:r>
            <a:r>
              <a:rPr lang="tr-TR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grubunun topolojik özellikleri</a:t>
            </a:r>
            <a:r>
              <a:rPr lang="tr-TR" sz="2000" dirty="0">
                <a:latin typeface="Segoe UI" panose="020B0502040204020203" pitchFamily="34" charset="0"/>
                <a:cs typeface="Segoe UI" panose="020B0502040204020203" pitchFamily="34" charset="0"/>
              </a:rPr>
              <a:t> ile doğrudan ilişkilidir.</a:t>
            </a:r>
          </a:p>
        </p:txBody>
      </p:sp>
    </p:spTree>
    <p:extLst>
      <p:ext uri="{BB962C8B-B14F-4D97-AF65-F5344CB8AC3E}">
        <p14:creationId xmlns:p14="http://schemas.microsoft.com/office/powerpoint/2010/main" val="257393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CC"/>
            </a:gs>
            <a:gs pos="31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204287"/>
              </p:ext>
            </p:extLst>
          </p:nvPr>
        </p:nvGraphicFramePr>
        <p:xfrm>
          <a:off x="218606" y="868680"/>
          <a:ext cx="5877394" cy="2377440"/>
        </p:xfrm>
        <a:graphic>
          <a:graphicData uri="http://schemas.openxmlformats.org/drawingml/2006/table">
            <a:tbl>
              <a:tblPr/>
              <a:tblGrid>
                <a:gridCol w="2938697">
                  <a:extLst>
                    <a:ext uri="{9D8B030D-6E8A-4147-A177-3AD203B41FA5}">
                      <a16:colId xmlns:a16="http://schemas.microsoft.com/office/drawing/2014/main" val="1639724564"/>
                    </a:ext>
                  </a:extLst>
                </a:gridCol>
                <a:gridCol w="2938697">
                  <a:extLst>
                    <a:ext uri="{9D8B030D-6E8A-4147-A177-3AD203B41FA5}">
                      <a16:colId xmlns:a16="http://schemas.microsoft.com/office/drawing/2014/main" val="2768886883"/>
                    </a:ext>
                  </a:extLst>
                </a:gridCol>
              </a:tblGrid>
              <a:tr h="283683">
                <a:tc>
                  <a:txBody>
                    <a:bodyPr/>
                    <a:lstStyle/>
                    <a:p>
                      <a:r>
                        <a:rPr lang="tr-TR" dirty="0"/>
                        <a:t>Dönem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Gelişme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1088657"/>
                  </a:ext>
                </a:extLst>
              </a:tr>
              <a:tr h="283683">
                <a:tc>
                  <a:txBody>
                    <a:bodyPr/>
                    <a:lstStyle/>
                    <a:p>
                      <a:r>
                        <a:rPr lang="tr-TR" sz="1600" dirty="0"/>
                        <a:t>1970s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600"/>
                        <a:t>Soliton &amp; topolojik defect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2749125"/>
                  </a:ext>
                </a:extLst>
              </a:tr>
              <a:tr h="283683">
                <a:tc>
                  <a:txBody>
                    <a:bodyPr/>
                    <a:lstStyle/>
                    <a:p>
                      <a:r>
                        <a:rPr lang="tr-TR" sz="1600" dirty="0"/>
                        <a:t>1976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dirty="0" err="1"/>
                        <a:t>Kibble</a:t>
                      </a:r>
                      <a:r>
                        <a:rPr lang="tr-TR" sz="1600" dirty="0"/>
                        <a:t> mekanizması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1150825"/>
                  </a:ext>
                </a:extLst>
              </a:tr>
              <a:tr h="283683">
                <a:tc>
                  <a:txBody>
                    <a:bodyPr/>
                    <a:lstStyle/>
                    <a:p>
                      <a:r>
                        <a:rPr lang="tr-TR" sz="1600"/>
                        <a:t>1980s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Kozmik </a:t>
                      </a:r>
                      <a:r>
                        <a:rPr lang="tr-TR" sz="1600" dirty="0" smtClean="0"/>
                        <a:t>sicim/ </a:t>
                      </a:r>
                      <a:r>
                        <a:rPr lang="tr-TR" sz="1600" dirty="0" err="1"/>
                        <a:t>kozmo</a:t>
                      </a:r>
                      <a:r>
                        <a:rPr lang="tr-TR" sz="1600" dirty="0"/>
                        <a:t> model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5419592"/>
                  </a:ext>
                </a:extLst>
              </a:tr>
              <a:tr h="283683">
                <a:tc>
                  <a:txBody>
                    <a:bodyPr/>
                    <a:lstStyle/>
                    <a:p>
                      <a:r>
                        <a:rPr lang="tr-TR" sz="1600"/>
                        <a:t>1990s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Network/</a:t>
                      </a:r>
                      <a:r>
                        <a:rPr lang="tr-TR" sz="1600" dirty="0" err="1" smtClean="0"/>
                        <a:t>lensing</a:t>
                      </a:r>
                      <a:endParaRPr lang="tr-TR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8554106"/>
                  </a:ext>
                </a:extLst>
              </a:tr>
              <a:tr h="283683">
                <a:tc>
                  <a:txBody>
                    <a:bodyPr/>
                    <a:lstStyle/>
                    <a:p>
                      <a:r>
                        <a:rPr lang="tr-TR" sz="1600"/>
                        <a:t>2000s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CMB ile sınırlandırma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4095085"/>
                  </a:ext>
                </a:extLst>
              </a:tr>
              <a:tr h="283683">
                <a:tc>
                  <a:txBody>
                    <a:bodyPr/>
                    <a:lstStyle/>
                    <a:p>
                      <a:r>
                        <a:rPr lang="tr-TR" sz="1600"/>
                        <a:t>2010+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GW + </a:t>
                      </a:r>
                      <a:r>
                        <a:rPr lang="tr-TR" sz="1600" dirty="0" err="1"/>
                        <a:t>quantum</a:t>
                      </a:r>
                      <a:r>
                        <a:rPr lang="tr-TR" sz="1600" dirty="0"/>
                        <a:t> </a:t>
                      </a:r>
                      <a:r>
                        <a:rPr lang="tr-TR" sz="1600" dirty="0" err="1"/>
                        <a:t>effects</a:t>
                      </a:r>
                      <a:endParaRPr lang="tr-TR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9050888"/>
                  </a:ext>
                </a:extLst>
              </a:tr>
            </a:tbl>
          </a:graphicData>
        </a:graphic>
      </p:graphicFrame>
      <p:sp>
        <p:nvSpPr>
          <p:cNvPr id="5" name="Metin kutusu 4"/>
          <p:cNvSpPr txBox="1"/>
          <p:nvPr/>
        </p:nvSpPr>
        <p:spPr>
          <a:xfrm>
            <a:off x="554636" y="194871"/>
            <a:ext cx="2294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Zaman Çizelgesi</a:t>
            </a:r>
            <a:endParaRPr lang="tr-TR" sz="2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218606" y="3641144"/>
            <a:ext cx="1183348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1</a:t>
            </a:r>
            <a:r>
              <a:rPr lang="tr-TR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- H</a:t>
            </a:r>
            <a:r>
              <a:rPr lang="tr-T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. B. </a:t>
            </a:r>
            <a:r>
              <a:rPr lang="tr-TR" sz="14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Nielsen</a:t>
            </a:r>
            <a:r>
              <a:rPr lang="tr-T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, P. </a:t>
            </a:r>
            <a:r>
              <a:rPr lang="tr-TR" sz="14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Olesen</a:t>
            </a:r>
            <a:r>
              <a:rPr lang="tr-TR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tr-TR" sz="1400" b="1" i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Vortex-Line</a:t>
            </a:r>
            <a:r>
              <a:rPr lang="tr-TR" sz="1400" b="1" i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sz="1400" b="1" i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Models</a:t>
            </a:r>
            <a:r>
              <a:rPr lang="tr-TR" sz="1400" b="1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sz="1400" b="1" i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for</a:t>
            </a:r>
            <a:r>
              <a:rPr lang="tr-TR" sz="1400" b="1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Dual </a:t>
            </a:r>
            <a:r>
              <a:rPr lang="tr-TR" sz="1400" b="1" i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Strings</a:t>
            </a:r>
            <a:r>
              <a:rPr lang="tr-TR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tr-TR" sz="14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Nuclear</a:t>
            </a:r>
            <a:r>
              <a:rPr lang="tr-TR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sz="14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Physics</a:t>
            </a:r>
            <a:r>
              <a:rPr lang="tr-T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B, 61 (1973), 45–61.</a:t>
            </a:r>
            <a:br>
              <a:rPr lang="tr-T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endParaRPr lang="tr-TR" sz="1400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tr-TR" sz="1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2</a:t>
            </a:r>
            <a:r>
              <a:rPr lang="tr-TR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-</a:t>
            </a:r>
            <a:r>
              <a:rPr lang="tr-TR" sz="1400" dirty="0" smtClean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T. W. B. Kibble</a:t>
            </a:r>
            <a:r>
              <a:rPr lang="en-US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,</a:t>
            </a:r>
            <a:r>
              <a:rPr lang="tr-TR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1400" b="1" i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Topology </a:t>
            </a:r>
            <a:r>
              <a:rPr lang="en-US" sz="1400" b="1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of Cosmic Domains and Strings</a:t>
            </a:r>
            <a:r>
              <a:rPr lang="en-US" sz="1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,</a:t>
            </a:r>
            <a:r>
              <a:rPr lang="tr-TR" sz="1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Journal 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of Physics A: Mathematical and General, 9 (1976), 1387–1398</a:t>
            </a:r>
            <a:r>
              <a:rPr lang="en-US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/>
            </a:r>
            <a:b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tr-TR" sz="1400" dirty="0" smtClean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  <a:p>
            <a:r>
              <a:rPr lang="tr-TR" sz="1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3</a:t>
            </a:r>
            <a:r>
              <a:rPr lang="tr-TR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- 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A. </a:t>
            </a:r>
            <a:r>
              <a:rPr lang="en-US" sz="14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Vilenkin</a:t>
            </a:r>
            <a:r>
              <a:rPr lang="en-US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,</a:t>
            </a:r>
            <a:r>
              <a:rPr lang="tr-TR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1400" b="1" i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Gravitational </a:t>
            </a:r>
            <a:r>
              <a:rPr lang="en-US" sz="1400" b="1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Field of Vacuum Domain Walls and Strings</a:t>
            </a:r>
            <a:r>
              <a:rPr lang="en-US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,</a:t>
            </a:r>
            <a:r>
              <a:rPr lang="tr-TR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Physical 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Review D, 23 (1981), 852–857</a:t>
            </a:r>
            <a:r>
              <a:rPr lang="en-US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  <a:endParaRPr lang="tr-TR" sz="1400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tr-T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tr-TR" sz="1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4</a:t>
            </a:r>
            <a:r>
              <a:rPr lang="tr-TR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- 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T. </a:t>
            </a:r>
            <a:r>
              <a:rPr lang="en-US" sz="14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Damour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, A. </a:t>
            </a:r>
            <a:r>
              <a:rPr lang="en-US" sz="14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Vilenkin</a:t>
            </a:r>
            <a:r>
              <a:rPr lang="en-US" sz="1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,</a:t>
            </a:r>
            <a:r>
              <a:rPr lang="tr-TR" sz="1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1400" b="1" i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Gravitational </a:t>
            </a:r>
            <a:r>
              <a:rPr lang="en-US" sz="1400" b="1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Wave Bursts from Cosmic Strings</a:t>
            </a:r>
            <a:r>
              <a:rPr lang="en-US" sz="1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,</a:t>
            </a:r>
            <a:r>
              <a:rPr lang="tr-TR" sz="1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Physical 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Review Letters, 85 (2000), 3761–3764</a:t>
            </a:r>
            <a:r>
              <a:rPr lang="en-US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  <a:endParaRPr lang="tr-TR" sz="1400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tr-TR" sz="1400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tr-TR" sz="1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5</a:t>
            </a:r>
            <a:r>
              <a:rPr lang="tr-TR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- 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Yu. A. </a:t>
            </a:r>
            <a:r>
              <a:rPr lang="en-US" sz="14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Sitenko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, N. D. </a:t>
            </a:r>
            <a:r>
              <a:rPr lang="en-US" sz="14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Vlasii</a:t>
            </a:r>
            <a:r>
              <a:rPr lang="en-US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,</a:t>
            </a:r>
            <a:r>
              <a:rPr lang="tr-TR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1400" b="1" i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Induced </a:t>
            </a:r>
            <a:r>
              <a:rPr lang="en-US" sz="1400" b="1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Vacuum Current and Magnetic Field in the Background of a Cosmic String</a:t>
            </a:r>
            <a:r>
              <a:rPr lang="en-US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,</a:t>
            </a:r>
            <a:r>
              <a:rPr lang="tr-TR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Classical 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and Quantum Gravity, 24 (2007), 599–616</a:t>
            </a:r>
            <a:r>
              <a:rPr lang="en-US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  <a:endParaRPr lang="tr-TR" sz="1400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tr-T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tr-TR" sz="1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6</a:t>
            </a:r>
            <a:r>
              <a:rPr lang="tr-TR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- 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E. R. </a:t>
            </a:r>
            <a:r>
              <a:rPr lang="en-US" sz="14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Bezerra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de Mello</a:t>
            </a:r>
            <a:r>
              <a:rPr lang="en-US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,</a:t>
            </a:r>
            <a:r>
              <a:rPr lang="tr-T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A. A. </a:t>
            </a:r>
            <a:r>
              <a:rPr lang="tr-TR" sz="14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Saharian</a:t>
            </a:r>
            <a:r>
              <a:rPr lang="tr-TR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en-US" sz="1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Vacuum </a:t>
            </a:r>
            <a:r>
              <a:rPr lang="en-US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polarization by a cosmic string in de Sitter </a:t>
            </a:r>
            <a:r>
              <a:rPr lang="en-US" sz="1400" b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spacetime</a:t>
            </a:r>
            <a:r>
              <a:rPr lang="tr-T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tr-TR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JHEP  </a:t>
            </a:r>
            <a:r>
              <a:rPr lang="tr-T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0904:046</a:t>
            </a:r>
            <a:r>
              <a:rPr lang="tr-TR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,  2009</a:t>
            </a:r>
            <a:endParaRPr lang="en-US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en-US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,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/>
            </a:r>
            <a:b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en-US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tr-TR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0551" y="656536"/>
            <a:ext cx="3380727" cy="231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21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smic Structure Formation Simulation on a Lapto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6040" y="640829"/>
            <a:ext cx="9913495" cy="557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405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229849" y="1052183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tr-TR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Tek boyutlu topolojik kusurlar</a:t>
            </a:r>
          </a:p>
          <a:p>
            <a:pPr marL="400050" indent="-400050">
              <a:buFont typeface="+mj-lt"/>
              <a:buAutoNum type="romanUcPeriod"/>
            </a:pPr>
            <a:r>
              <a:rPr lang="tr-TR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Uzay-zamanın global yapısını değiştirir</a:t>
            </a:r>
          </a:p>
          <a:p>
            <a:pPr marL="400050" indent="-400050">
              <a:buFont typeface="+mj-lt"/>
              <a:buAutoNum type="romanUcPeriod"/>
            </a:pPr>
            <a:r>
              <a:rPr lang="tr-TR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Lokal olarak düz kalır</a:t>
            </a:r>
            <a:endParaRPr lang="tr-TR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6" name="Grup 5"/>
          <p:cNvGrpSpPr/>
          <p:nvPr/>
        </p:nvGrpSpPr>
        <p:grpSpPr>
          <a:xfrm>
            <a:off x="6685610" y="-847438"/>
            <a:ext cx="4926855" cy="3987176"/>
            <a:chOff x="6323162" y="-670563"/>
            <a:chExt cx="5559129" cy="5709922"/>
          </a:xfrm>
          <a:gradFill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grpSpPr>
        <p:sp>
          <p:nvSpPr>
            <p:cNvPr id="7" name="Halka 6"/>
            <p:cNvSpPr/>
            <p:nvPr/>
          </p:nvSpPr>
          <p:spPr>
            <a:xfrm>
              <a:off x="8876429" y="2019083"/>
              <a:ext cx="452593" cy="422889"/>
            </a:xfrm>
            <a:prstGeom prst="donut">
              <a:avLst>
                <a:gd name="adj" fmla="val 515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" name="Pasta 7"/>
            <p:cNvSpPr/>
            <p:nvPr/>
          </p:nvSpPr>
          <p:spPr>
            <a:xfrm rot="16200000">
              <a:off x="6247766" y="-595167"/>
              <a:ext cx="5709922" cy="5559129"/>
            </a:xfrm>
            <a:prstGeom prst="pie">
              <a:avLst>
                <a:gd name="adj1" fmla="val 6595309"/>
                <a:gd name="adj2" fmla="val 15084665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etin kutusu 10"/>
              <p:cNvSpPr txBox="1"/>
              <p:nvPr/>
            </p:nvSpPr>
            <p:spPr>
              <a:xfrm>
                <a:off x="6781402" y="3671943"/>
                <a:ext cx="16639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1" name="Metin kutusu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402" y="3671943"/>
                <a:ext cx="1663982" cy="276999"/>
              </a:xfrm>
              <a:prstGeom prst="rect">
                <a:avLst/>
              </a:prstGeom>
              <a:blipFill>
                <a:blip r:embed="rId2"/>
                <a:stretch>
                  <a:fillRect l="-2564" b="-2391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etin kutusu 11"/>
              <p:cNvSpPr txBox="1"/>
              <p:nvPr/>
            </p:nvSpPr>
            <p:spPr>
              <a:xfrm>
                <a:off x="6781402" y="4163308"/>
                <a:ext cx="11641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=1−4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2" name="Metin kutusu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402" y="4163308"/>
                <a:ext cx="1164165" cy="276999"/>
              </a:xfrm>
              <a:prstGeom prst="rect">
                <a:avLst/>
              </a:prstGeom>
              <a:blipFill>
                <a:blip r:embed="rId3"/>
                <a:stretch>
                  <a:fillRect l="-2618" r="-5759" b="-3111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Dikdörtgen 12"/>
          <p:cNvSpPr/>
          <p:nvPr/>
        </p:nvSpPr>
        <p:spPr>
          <a:xfrm>
            <a:off x="439712" y="4316928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Düzlem → Konik Uzay</a:t>
            </a:r>
          </a:p>
          <a:p>
            <a:r>
              <a:rPr lang="tr-TR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 Eğrilik ≠ Topoloji</a:t>
            </a:r>
            <a:endParaRPr lang="tr-TR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Metin kutusu 13"/>
              <p:cNvSpPr txBox="1"/>
              <p:nvPr/>
            </p:nvSpPr>
            <p:spPr>
              <a:xfrm>
                <a:off x="6439989" y="5152661"/>
                <a:ext cx="4729080" cy="276999"/>
              </a:xfrm>
              <a:prstGeom prst="rect">
                <a:avLst/>
              </a:prstGeom>
              <a:noFill/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p>
                        <m:sSupPr>
                          <m:ctrlPr>
                            <a:rPr lang="tr-T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tr-T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p>
                        <m:sSupPr>
                          <m:ctrlPr>
                            <a:rPr lang="tr-T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tr-T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tr-T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p>
                        <m:sSupPr>
                          <m:ctrlPr>
                            <a:rPr lang="tr-T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tr-T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tr-T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tr-T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tr-T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tr-T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sSup>
                        <m:sSupPr>
                          <m:ctrlPr>
                            <a:rPr lang="tr-T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p>
                          <m:r>
                            <a:rPr lang="tr-T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tr-TR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</m:t>
                      </m:r>
                      <m:sSup>
                        <m:sSupPr>
                          <m:ctrlPr>
                            <a:rPr lang="tr-T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tr-T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Metin kutusu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9989" y="5152661"/>
                <a:ext cx="4729080" cy="276999"/>
              </a:xfrm>
              <a:prstGeom prst="rect">
                <a:avLst/>
              </a:prstGeom>
              <a:blipFill>
                <a:blip r:embed="rId4"/>
                <a:stretch>
                  <a:fillRect t="-2083" b="-20833"/>
                </a:stretch>
              </a:blip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Metin kutusu 14"/>
              <p:cNvSpPr txBox="1"/>
              <p:nvPr/>
            </p:nvSpPr>
            <p:spPr>
              <a:xfrm>
                <a:off x="8880311" y="702220"/>
                <a:ext cx="5374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5" name="Metin kutusu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0311" y="702220"/>
                <a:ext cx="537455" cy="369332"/>
              </a:xfrm>
              <a:prstGeom prst="rect">
                <a:avLst/>
              </a:prstGeom>
              <a:blipFill>
                <a:blip r:embed="rId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Metin kutusu 15"/>
              <p:cNvSpPr txBox="1"/>
              <p:nvPr/>
            </p:nvSpPr>
            <p:spPr>
              <a:xfrm>
                <a:off x="8694579" y="4033143"/>
                <a:ext cx="1310038" cy="537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6" name="Metin kutusu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4579" y="4033143"/>
                <a:ext cx="1310038" cy="53732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Metin kutusu 16"/>
              <p:cNvSpPr txBox="1"/>
              <p:nvPr/>
            </p:nvSpPr>
            <p:spPr>
              <a:xfrm>
                <a:off x="6781402" y="4429654"/>
                <a:ext cx="9665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tr-TR" sz="1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tr-TR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tr-TR" sz="1400" b="0" i="1" smtClean="0">
                          <a:latin typeface="Cambria Math" panose="02040503050406030204" pitchFamily="18" charset="0"/>
                        </a:rPr>
                        <m:t>=1)</m:t>
                      </m:r>
                    </m:oMath>
                  </m:oMathPara>
                </a14:m>
                <a:endParaRPr lang="tr-TR" sz="1400" dirty="0"/>
              </a:p>
            </p:txBody>
          </p:sp>
        </mc:Choice>
        <mc:Fallback xmlns="">
          <p:sp>
            <p:nvSpPr>
              <p:cNvPr id="17" name="Metin kutusu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402" y="4429654"/>
                <a:ext cx="966547" cy="215444"/>
              </a:xfrm>
              <a:prstGeom prst="rect">
                <a:avLst/>
              </a:prstGeom>
              <a:blipFill>
                <a:blip r:embed="rId7"/>
                <a:stretch>
                  <a:fillRect l="-5660" r="-5660" b="-3142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137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Dikdörtgen 3"/>
              <p:cNvSpPr/>
              <p:nvPr/>
            </p:nvSpPr>
            <p:spPr>
              <a:xfrm>
                <a:off x="3919947" y="464734"/>
                <a:ext cx="4352106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000" i="1">
                          <a:latin typeface="Cambria Math" panose="02040503050406030204" pitchFamily="18" charset="0"/>
                        </a:rPr>
                        <m:t>𝑑</m:t>
                      </m:r>
                      <m:sSup>
                        <m:sSupPr>
                          <m:ctrlPr>
                            <a:rPr lang="tr-TR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tr-TR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sz="2000" i="1">
                          <a:latin typeface="Cambria Math" panose="02040503050406030204" pitchFamily="18" charset="0"/>
                        </a:rPr>
                        <m:t>𝑑</m:t>
                      </m:r>
                      <m:sSup>
                        <m:sSupPr>
                          <m:ctrlPr>
                            <a:rPr lang="tr-TR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tr-TR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sz="20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tr-TR" sz="2000" i="1">
                          <a:latin typeface="Cambria Math" panose="02040503050406030204" pitchFamily="18" charset="0"/>
                        </a:rPr>
                        <m:t>𝑑</m:t>
                      </m:r>
                      <m:sSup>
                        <m:sSupPr>
                          <m:ctrlPr>
                            <a:rPr lang="tr-TR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0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tr-TR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sz="20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tr-TR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tr-TR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tr-TR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0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tr-TR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sSup>
                        <m:sSupPr>
                          <m:ctrlPr>
                            <a:rPr lang="tr-TR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p>
                          <m:r>
                            <a:rPr lang="tr-TR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sz="2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tr-TR" sz="2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</m:t>
                      </m:r>
                      <m:sSup>
                        <m:sSupPr>
                          <m:ctrlPr>
                            <a:rPr lang="tr-TR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0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tr-TR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Dikdörtgen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9947" y="464734"/>
                <a:ext cx="4352106" cy="400110"/>
              </a:xfrm>
              <a:prstGeom prst="rect">
                <a:avLst/>
              </a:prstGeom>
              <a:blipFill>
                <a:blip r:embed="rId2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tin kutusu 4"/>
              <p:cNvSpPr txBox="1"/>
              <p:nvPr/>
            </p:nvSpPr>
            <p:spPr>
              <a:xfrm>
                <a:off x="5028624" y="1105837"/>
                <a:ext cx="2134752" cy="2985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𝜋𝜎𝜈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sup>
                    </m:sSubSup>
                    <m:r>
                      <a:rPr lang="tr-TR" b="0" i="1" smtClean="0">
                        <a:latin typeface="Cambria Math" panose="02040503050406030204" pitchFamily="18" charset="0"/>
                      </a:rPr>
                      <m:t>=0     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tr-TR" dirty="0" smtClean="0"/>
                  <a:t>  için</a:t>
                </a:r>
                <a:endParaRPr lang="tr-TR" dirty="0"/>
              </a:p>
            </p:txBody>
          </p:sp>
        </mc:Choice>
        <mc:Fallback xmlns="">
          <p:sp>
            <p:nvSpPr>
              <p:cNvPr id="5" name="Metin kutus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8624" y="1105837"/>
                <a:ext cx="2134752" cy="298543"/>
              </a:xfrm>
              <a:prstGeom prst="rect">
                <a:avLst/>
              </a:prstGeom>
              <a:blipFill>
                <a:blip r:embed="rId3"/>
                <a:stretch>
                  <a:fillRect l="-4000" t="-18367" r="-6000" b="-4898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/>
              <p:cNvSpPr txBox="1"/>
              <p:nvPr/>
            </p:nvSpPr>
            <p:spPr>
              <a:xfrm>
                <a:off x="4628353" y="1736722"/>
                <a:ext cx="2698431" cy="2985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𝜋𝜎𝜈</m:t>
                        </m:r>
                      </m:sub>
                      <m:sup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sup>
                    </m:sSubSup>
                  </m:oMath>
                </a14:m>
                <a:r>
                  <a:rPr lang="tr-TR" dirty="0" smtClean="0"/>
                  <a:t> </a:t>
                </a:r>
                <a14:m>
                  <m:oMath xmlns:m="http://schemas.openxmlformats.org/officeDocument/2006/math">
                    <m:r>
                      <a:rPr lang="tr-TR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tr-TR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tr-TR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tr-TR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tr-TR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tr-TR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tr-TR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r>
                      <a:rPr lang="tr-TR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r>
                      <a:rPr lang="tr-TR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tr-TR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tr-TR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tr-TR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𝑑𝑎</m:t>
                    </m:r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6" name="Metin kutusu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8353" y="1736722"/>
                <a:ext cx="2698431" cy="298543"/>
              </a:xfrm>
              <a:prstGeom prst="rect">
                <a:avLst/>
              </a:prstGeom>
              <a:blipFill>
                <a:blip r:embed="rId4"/>
                <a:stretch>
                  <a:fillRect l="-2935" t="-2041" r="-2032" b="-2449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ikdörtgen 6"/>
          <p:cNvSpPr/>
          <p:nvPr/>
        </p:nvSpPr>
        <p:spPr>
          <a:xfrm>
            <a:off x="2763186" y="2300936"/>
            <a:ext cx="78348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latin typeface="Segoe UI" panose="020B0502040204020203" pitchFamily="34" charset="0"/>
                <a:cs typeface="Segoe UI" panose="020B0502040204020203" pitchFamily="34" charset="0"/>
              </a:rPr>
              <a:t>Eğrilik uzayın her yerinde değil, yalnızca </a:t>
            </a:r>
            <a:r>
              <a:rPr lang="tr-TR" dirty="0" smtClean="0">
                <a:latin typeface="Segoe UI" panose="020B0502040204020203" pitchFamily="34" charset="0"/>
                <a:cs typeface="Segoe UI" panose="020B0502040204020203" pitchFamily="34" charset="0"/>
              </a:rPr>
              <a:t>sicimin </a:t>
            </a:r>
            <a:r>
              <a:rPr lang="tr-TR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core</a:t>
            </a:r>
            <a:r>
              <a:rPr lang="tr-TR" dirty="0" smtClean="0">
                <a:latin typeface="Segoe UI" panose="020B0502040204020203" pitchFamily="34" charset="0"/>
                <a:cs typeface="Segoe UI" panose="020B0502040204020203" pitchFamily="34" charset="0"/>
              </a:rPr>
              <a:t> bölgesinde </a:t>
            </a:r>
            <a:r>
              <a:rPr lang="tr-TR" dirty="0">
                <a:latin typeface="Segoe UI" panose="020B0502040204020203" pitchFamily="34" charset="0"/>
                <a:cs typeface="Segoe UI" panose="020B0502040204020203" pitchFamily="34" charset="0"/>
              </a:rPr>
              <a:t>yoğunlaşır.</a:t>
            </a:r>
          </a:p>
        </p:txBody>
      </p:sp>
      <p:sp>
        <p:nvSpPr>
          <p:cNvPr id="8" name="Dikdörtgen 7"/>
          <p:cNvSpPr/>
          <p:nvPr/>
        </p:nvSpPr>
        <p:spPr>
          <a:xfrm>
            <a:off x="2763186" y="2907143"/>
            <a:ext cx="5625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Sicim → z-ekseni boyunca uzanan sonsuz ince bir hat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/>
              <p:cNvSpPr txBox="1"/>
              <p:nvPr/>
            </p:nvSpPr>
            <p:spPr>
              <a:xfrm>
                <a:off x="8900750" y="387790"/>
                <a:ext cx="187442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tr-TR" dirty="0" smtClean="0">
                    <a:latin typeface="Segoe UI" panose="020B0502040204020203" pitchFamily="34" charset="0"/>
                    <a:cs typeface="Segoe UI" panose="020B0502040204020203" pitchFamily="34" charset="0"/>
                  </a:rPr>
                  <a:t> : sicime uzaklık, </a:t>
                </a:r>
              </a:p>
              <a:p>
                <a14:m>
                  <m:oMath xmlns:m="http://schemas.openxmlformats.org/officeDocument/2006/math">
                    <m:r>
                      <a:rPr lang="tr-T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tr-TR" dirty="0" smtClean="0">
                    <a:latin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tr-TR" dirty="0" err="1" smtClean="0">
                    <a:latin typeface="Segoe UI" panose="020B0502040204020203" pitchFamily="34" charset="0"/>
                    <a:cs typeface="Segoe UI" panose="020B0502040204020203" pitchFamily="34" charset="0"/>
                  </a:rPr>
                  <a:t>açısal</a:t>
                </a:r>
                <a:r>
                  <a:rPr lang="tr-TR" dirty="0" smtClean="0">
                    <a:latin typeface="Segoe UI" panose="020B0502040204020203" pitchFamily="34" charset="0"/>
                    <a:cs typeface="Segoe UI" panose="020B0502040204020203" pitchFamily="34" charset="0"/>
                  </a:rPr>
                  <a:t> koordinat</a:t>
                </a:r>
                <a:endParaRPr lang="tr-TR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9" name="Metin kutusu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0750" y="387790"/>
                <a:ext cx="1874424" cy="553998"/>
              </a:xfrm>
              <a:prstGeom prst="rect">
                <a:avLst/>
              </a:prstGeom>
              <a:blipFill>
                <a:blip r:embed="rId5"/>
                <a:stretch>
                  <a:fillRect l="-5519" t="-13333" r="-7143" b="-2666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Dikdörtgen 9"/>
          <p:cNvSpPr/>
          <p:nvPr/>
        </p:nvSpPr>
        <p:spPr>
          <a:xfrm>
            <a:off x="2763186" y="377988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tr-TR" dirty="0">
                <a:latin typeface="Segoe UI" panose="020B0502040204020203" pitchFamily="34" charset="0"/>
                <a:cs typeface="Segoe UI" panose="020B0502040204020203" pitchFamily="34" charset="0"/>
              </a:rPr>
              <a:t>Eğrilik, uzayın tamamına yayılmaz; yalnızca sicimin bulunduğu eksen boyunca (z doğrusu üzerinde) delta fonksiyonu şeklinde yoğunlaşır.</a:t>
            </a:r>
          </a:p>
        </p:txBody>
      </p:sp>
      <p:sp>
        <p:nvSpPr>
          <p:cNvPr id="11" name="Dikdörtgen 10"/>
          <p:cNvSpPr/>
          <p:nvPr/>
        </p:nvSpPr>
        <p:spPr>
          <a:xfrm>
            <a:off x="2763186" y="503956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>
                <a:latin typeface="Segoe UI" panose="020B0502040204020203" pitchFamily="34" charset="0"/>
                <a:cs typeface="Segoe UI" panose="020B0502040204020203" pitchFamily="34" charset="0"/>
              </a:rPr>
              <a:t>Uzayın her noktası düzdür. Ama sicimin bulunduğu hat boyunca, uzaydan bir açı eksiltilmiştir</a:t>
            </a:r>
          </a:p>
        </p:txBody>
      </p:sp>
    </p:spTree>
    <p:extLst>
      <p:ext uri="{BB962C8B-B14F-4D97-AF65-F5344CB8AC3E}">
        <p14:creationId xmlns:p14="http://schemas.microsoft.com/office/powerpoint/2010/main" val="16793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/>
          <p:cNvSpPr txBox="1"/>
          <p:nvPr/>
        </p:nvSpPr>
        <p:spPr>
          <a:xfrm>
            <a:off x="221058" y="470263"/>
            <a:ext cx="58749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Spontane Simetri Kırılması ve Faz Geçişleri</a:t>
            </a:r>
            <a:endParaRPr lang="tr-TR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/>
              <p:cNvSpPr txBox="1"/>
              <p:nvPr/>
            </p:nvSpPr>
            <p:spPr>
              <a:xfrm>
                <a:off x="221058" y="2197459"/>
                <a:ext cx="2076722" cy="524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0" name="Metin kutusu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058" y="2197459"/>
                <a:ext cx="2076722" cy="52418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Resi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3680" y="160338"/>
            <a:ext cx="3188174" cy="31370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etin kutusu 11"/>
              <p:cNvSpPr txBox="1"/>
              <p:nvPr/>
            </p:nvSpPr>
            <p:spPr>
              <a:xfrm>
                <a:off x="237858" y="4071446"/>
                <a:ext cx="2290627" cy="9024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tr-TR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d>
                            <m:d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tr-TR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tr-TR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num>
                                    <m:den>
                                      <m:r>
                                        <a:rPr lang="tr-TR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rad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2" name="Metin kutusu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858" y="4071446"/>
                <a:ext cx="2290627" cy="90242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Metin kutusu 12"/>
          <p:cNvSpPr txBox="1"/>
          <p:nvPr/>
        </p:nvSpPr>
        <p:spPr>
          <a:xfrm>
            <a:off x="2786455" y="4350540"/>
            <a:ext cx="14109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Kararlı çözüm</a:t>
            </a:r>
            <a:endParaRPr lang="tr-TR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188502" y="1153191"/>
            <a:ext cx="39433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Goldstone</a:t>
            </a:r>
            <a:r>
              <a:rPr lang="tr-TR" dirty="0" smtClean="0">
                <a:latin typeface="Segoe UI" panose="020B0502040204020203" pitchFamily="34" charset="0"/>
                <a:cs typeface="Segoe UI" panose="020B0502040204020203" pitchFamily="34" charset="0"/>
              </a:rPr>
              <a:t> Modeli. </a:t>
            </a:r>
            <a:r>
              <a:rPr lang="tr-TR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Skaler</a:t>
            </a:r>
            <a:r>
              <a:rPr lang="tr-TR" dirty="0" smtClean="0">
                <a:latin typeface="Segoe UI" panose="020B0502040204020203" pitchFamily="34" charset="0"/>
                <a:cs typeface="Segoe UI" panose="020B0502040204020203" pitchFamily="34" charset="0"/>
              </a:rPr>
              <a:t> alan teorisi:</a:t>
            </a:r>
            <a:endParaRPr lang="tr-TR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Metin kutusu 14"/>
              <p:cNvSpPr txBox="1"/>
              <p:nvPr/>
            </p:nvSpPr>
            <p:spPr>
              <a:xfrm>
                <a:off x="221058" y="1484484"/>
                <a:ext cx="2307427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5" name="Metin kutusu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058" y="1484484"/>
                <a:ext cx="2307427" cy="5186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Metin kutusu 15"/>
              <p:cNvSpPr txBox="1"/>
              <p:nvPr/>
            </p:nvSpPr>
            <p:spPr>
              <a:xfrm>
                <a:off x="229497" y="3000286"/>
                <a:ext cx="2348976" cy="573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𝜕𝜙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=0   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  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=±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6" name="Metin kutusu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497" y="3000286"/>
                <a:ext cx="2348976" cy="5733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Metin kutusu 17"/>
              <p:cNvSpPr txBox="1"/>
              <p:nvPr/>
            </p:nvSpPr>
            <p:spPr>
              <a:xfrm>
                <a:off x="7293680" y="4219303"/>
                <a:ext cx="33773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dirty="0" smtClean="0"/>
                  <a:t>Vakum </a:t>
                </a:r>
                <a:r>
                  <a:rPr lang="tr-TR" dirty="0" err="1" smtClean="0"/>
                  <a:t>manifoldu</a:t>
                </a:r>
                <a:r>
                  <a:rPr lang="tr-TR" dirty="0" smtClean="0"/>
                  <a:t>: </a:t>
                </a:r>
                <a14:m>
                  <m:oMath xmlns:m="http://schemas.openxmlformats.org/officeDocument/2006/math">
                    <m:r>
                      <a:rPr lang="tr-T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+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</m:d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18" name="Metin kutusu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3680" y="4219303"/>
                <a:ext cx="3377335" cy="369332"/>
              </a:xfrm>
              <a:prstGeom prst="rect">
                <a:avLst/>
              </a:prstGeom>
              <a:blipFill>
                <a:blip r:embed="rId7"/>
                <a:stretch>
                  <a:fillRect l="-1444" t="-8197" b="-2459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ikdörtgen 1"/>
          <p:cNvSpPr/>
          <p:nvPr/>
        </p:nvSpPr>
        <p:spPr>
          <a:xfrm>
            <a:off x="110529" y="580454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/>
              <a:t>Simetri kırılması sonrası oluşan vakum </a:t>
            </a:r>
            <a:r>
              <a:rPr lang="tr-TR" dirty="0" err="1"/>
              <a:t>manifoldunun</a:t>
            </a:r>
            <a:r>
              <a:rPr lang="tr-TR" dirty="0"/>
              <a:t> topolojik yapısı, topolojik kusurların varlığını belirler.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/>
              <p:cNvSpPr txBox="1"/>
              <p:nvPr/>
            </p:nvSpPr>
            <p:spPr>
              <a:xfrm>
                <a:off x="7045376" y="5666040"/>
                <a:ext cx="1706814" cy="2859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3" name="Metin kutus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5376" y="5666040"/>
                <a:ext cx="1706814" cy="285912"/>
              </a:xfrm>
              <a:prstGeom prst="rect">
                <a:avLst/>
              </a:prstGeom>
              <a:blipFill>
                <a:blip r:embed="rId8"/>
                <a:stretch>
                  <a:fillRect l="-4286" t="-4255" b="-3404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Metin kutusu 3"/>
              <p:cNvSpPr txBox="1"/>
              <p:nvPr/>
            </p:nvSpPr>
            <p:spPr>
              <a:xfrm>
                <a:off x="6947559" y="6266205"/>
                <a:ext cx="40695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dirty="0" smtClean="0"/>
                  <a:t>Goldstone modeli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(1)</m:t>
                    </m:r>
                  </m:oMath>
                </a14:m>
                <a:r>
                  <a:rPr lang="tr-TR" dirty="0" smtClean="0"/>
                  <a:t> altında </a:t>
                </a:r>
                <a:r>
                  <a:rPr lang="tr-TR" dirty="0" err="1" smtClean="0"/>
                  <a:t>invaryant</a:t>
                </a:r>
                <a:r>
                  <a:rPr lang="tr-TR" dirty="0" smtClean="0"/>
                  <a:t>.</a:t>
                </a:r>
                <a:endParaRPr lang="tr-TR" dirty="0"/>
              </a:p>
            </p:txBody>
          </p:sp>
        </mc:Choice>
        <mc:Fallback xmlns="">
          <p:sp>
            <p:nvSpPr>
              <p:cNvPr id="4" name="Metin kutus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7559" y="6266205"/>
                <a:ext cx="4069576" cy="369332"/>
              </a:xfrm>
              <a:prstGeom prst="rect">
                <a:avLst/>
              </a:prstGeom>
              <a:blipFill>
                <a:blip r:embed="rId9"/>
                <a:stretch>
                  <a:fillRect l="-1349" t="-9836" r="-600" b="-2459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ikdörtgen 5"/>
          <p:cNvSpPr/>
          <p:nvPr/>
        </p:nvSpPr>
        <p:spPr>
          <a:xfrm>
            <a:off x="2720575" y="2697254"/>
            <a:ext cx="1134989" cy="120032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tr-T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Potansiyelin minimum noktaları bir çember üzerinde yer alıyor. </a:t>
            </a:r>
          </a:p>
        </p:txBody>
      </p:sp>
    </p:spTree>
    <p:extLst>
      <p:ext uri="{BB962C8B-B14F-4D97-AF65-F5344CB8AC3E}">
        <p14:creationId xmlns:p14="http://schemas.microsoft.com/office/powerpoint/2010/main" val="419842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7001832" y="274359"/>
            <a:ext cx="41889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Gauss-</a:t>
            </a:r>
            <a:r>
              <a:rPr lang="tr-TR" sz="28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Bonnet</a:t>
            </a:r>
            <a:r>
              <a:rPr lang="tr-TR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 Teoremi: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Dikdörtgen 5"/>
              <p:cNvSpPr/>
              <p:nvPr/>
            </p:nvSpPr>
            <p:spPr>
              <a:xfrm>
                <a:off x="854648" y="535969"/>
                <a:ext cx="244496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</a:rPr>
                        <m:t>𝑑</m:t>
                      </m:r>
                      <m:sSup>
                        <m:sSup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𝑑</m:t>
                      </m:r>
                      <m:sSup>
                        <m:sSup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sSup>
                        <m:sSup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p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6" name="Dikdörtgen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648" y="535969"/>
                <a:ext cx="2444965" cy="369332"/>
              </a:xfrm>
              <a:prstGeom prst="rect">
                <a:avLst/>
              </a:prstGeom>
              <a:blipFill>
                <a:blip r:embed="rId2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Metin kutusu 6"/>
              <p:cNvSpPr txBox="1"/>
              <p:nvPr/>
            </p:nvSpPr>
            <p:spPr>
              <a:xfrm>
                <a:off x="1009078" y="1095512"/>
                <a:ext cx="369934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tr-TR" dirty="0" smtClean="0"/>
                  <a:t> : eksik açıyı belirleyen parametre</a:t>
                </a:r>
                <a:endParaRPr lang="tr-TR" dirty="0"/>
              </a:p>
            </p:txBody>
          </p:sp>
        </mc:Choice>
        <mc:Fallback xmlns="">
          <p:sp>
            <p:nvSpPr>
              <p:cNvPr id="7" name="Metin kutusu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078" y="1095512"/>
                <a:ext cx="3699346" cy="276999"/>
              </a:xfrm>
              <a:prstGeom prst="rect">
                <a:avLst/>
              </a:prstGeom>
              <a:blipFill>
                <a:blip r:embed="rId3"/>
                <a:stretch>
                  <a:fillRect l="-1650" t="-28889" r="-3135" b="-5111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Dikdörtgen 7"/>
              <p:cNvSpPr/>
              <p:nvPr/>
            </p:nvSpPr>
            <p:spPr>
              <a:xfrm>
                <a:off x="857078" y="1635594"/>
                <a:ext cx="184864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tr-T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  <m:r>
                        <a:rPr lang="tr-T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>
                        <a:rPr lang="tr-T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d>
                        <m:dPr>
                          <m:ctrlP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8" name="Dikdörtgen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078" y="1635594"/>
                <a:ext cx="1848647" cy="369332"/>
              </a:xfrm>
              <a:prstGeom prst="rect">
                <a:avLst/>
              </a:prstGeom>
              <a:blipFill>
                <a:blip r:embed="rId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/>
              <p:cNvSpPr txBox="1"/>
              <p:nvPr/>
            </p:nvSpPr>
            <p:spPr>
              <a:xfrm>
                <a:off x="986407" y="2261168"/>
                <a:ext cx="15899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𝜋𝛼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tr-TR" dirty="0" smtClean="0"/>
                  <a:t>: çevre</a:t>
                </a:r>
                <a:endParaRPr lang="tr-TR" dirty="0"/>
              </a:p>
            </p:txBody>
          </p:sp>
        </mc:Choice>
        <mc:Fallback xmlns="">
          <p:sp>
            <p:nvSpPr>
              <p:cNvPr id="9" name="Metin kutusu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407" y="2261168"/>
                <a:ext cx="1589987" cy="276999"/>
              </a:xfrm>
              <a:prstGeom prst="rect">
                <a:avLst/>
              </a:prstGeom>
              <a:blipFill>
                <a:blip r:embed="rId5"/>
                <a:stretch>
                  <a:fillRect l="-5364" t="-28889" r="-8429" b="-5111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Dikdörtgen 9"/>
              <p:cNvSpPr/>
              <p:nvPr/>
            </p:nvSpPr>
            <p:spPr>
              <a:xfrm>
                <a:off x="779233" y="2659203"/>
                <a:ext cx="325839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tr-TR" dirty="0" smtClean="0"/>
                  <a:t>düz Öklid düzleminde:  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10" name="Dikdörtgen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233" y="2659203"/>
                <a:ext cx="3258393" cy="369332"/>
              </a:xfrm>
              <a:prstGeom prst="rect">
                <a:avLst/>
              </a:prstGeom>
              <a:blipFill>
                <a:blip r:embed="rId6"/>
                <a:stretch>
                  <a:fillRect l="-1685" t="-8197" b="-2459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etin kutusu 10"/>
              <p:cNvSpPr txBox="1"/>
              <p:nvPr/>
            </p:nvSpPr>
            <p:spPr>
              <a:xfrm>
                <a:off x="702563" y="3218768"/>
                <a:ext cx="468615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tr-TR" dirty="0" smtClean="0"/>
                  <a:t>    kadar bir eksilme var</a:t>
                </a:r>
                <a:endParaRPr lang="tr-TR" dirty="0"/>
              </a:p>
            </p:txBody>
          </p:sp>
        </mc:Choice>
        <mc:Fallback xmlns="">
          <p:sp>
            <p:nvSpPr>
              <p:cNvPr id="11" name="Metin kutusu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563" y="3218768"/>
                <a:ext cx="4686155" cy="276999"/>
              </a:xfrm>
              <a:prstGeom prst="rect">
                <a:avLst/>
              </a:prstGeom>
              <a:blipFill>
                <a:blip r:embed="rId7"/>
                <a:stretch>
                  <a:fillRect l="-1691" t="-28889" r="-2081" b="-5333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etin kutusu 11"/>
              <p:cNvSpPr txBox="1"/>
              <p:nvPr/>
            </p:nvSpPr>
            <p:spPr>
              <a:xfrm>
                <a:off x="7420131" y="1020041"/>
                <a:ext cx="2479333" cy="5678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tr-TR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/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chr m:val="∮"/>
                              <m:supHide m:val="on"/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sub>
                              </m:s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=2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2" name="Metin kutusu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0131" y="1020041"/>
                <a:ext cx="2479333" cy="567848"/>
              </a:xfrm>
              <a:prstGeom prst="rect">
                <a:avLst/>
              </a:prstGeom>
              <a:blipFill>
                <a:blip r:embed="rId8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Metin kutusu 12"/>
              <p:cNvSpPr txBox="1"/>
              <p:nvPr/>
            </p:nvSpPr>
            <p:spPr>
              <a:xfrm>
                <a:off x="6593494" y="2013686"/>
                <a:ext cx="16532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tr-TR" dirty="0" smtClean="0">
                    <a:latin typeface="Segoe UI" panose="020B0502040204020203" pitchFamily="34" charset="0"/>
                    <a:cs typeface="Segoe UI" panose="020B0502040204020203" pitchFamily="34" charset="0"/>
                  </a:rPr>
                  <a:t> Gauss eğriliği</a:t>
                </a:r>
                <a:endParaRPr lang="tr-TR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13" name="Metin kutusu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3494" y="2013686"/>
                <a:ext cx="1653273" cy="276999"/>
              </a:xfrm>
              <a:prstGeom prst="rect">
                <a:avLst/>
              </a:prstGeom>
              <a:blipFill>
                <a:blip r:embed="rId9"/>
                <a:stretch>
                  <a:fillRect l="-5166" t="-26087" r="-7380" b="-5217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Dikdörtgen 13"/>
              <p:cNvSpPr/>
              <p:nvPr/>
            </p:nvSpPr>
            <p:spPr>
              <a:xfrm>
                <a:off x="6464260" y="2413756"/>
                <a:ext cx="3980385" cy="3919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tr-TR" dirty="0" smtClean="0">
                    <a:latin typeface="Segoe UI" panose="020B0502040204020203" pitchFamily="34" charset="0"/>
                    <a:cs typeface="Segoe UI" panose="020B0502040204020203" pitchFamily="34" charset="0"/>
                  </a:rPr>
                  <a:t>: sınır eğrisinin </a:t>
                </a:r>
                <a:r>
                  <a:rPr lang="tr-TR" dirty="0" err="1" smtClean="0">
                    <a:latin typeface="Segoe UI" panose="020B0502040204020203" pitchFamily="34" charset="0"/>
                    <a:cs typeface="Segoe UI" panose="020B0502040204020203" pitchFamily="34" charset="0"/>
                  </a:rPr>
                  <a:t>geodesic</a:t>
                </a:r>
                <a:r>
                  <a:rPr lang="tr-TR" dirty="0" smtClean="0">
                    <a:latin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tr-TR" dirty="0" err="1" smtClean="0">
                    <a:latin typeface="Segoe UI" panose="020B0502040204020203" pitchFamily="34" charset="0"/>
                    <a:cs typeface="Segoe UI" panose="020B0502040204020203" pitchFamily="34" charset="0"/>
                  </a:rPr>
                  <a:t>curvature’ı</a:t>
                </a:r>
                <a:endParaRPr lang="tr-TR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14" name="Dikdörtgen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4260" y="2413756"/>
                <a:ext cx="3980385" cy="391902"/>
              </a:xfrm>
              <a:prstGeom prst="rect">
                <a:avLst/>
              </a:prstGeom>
              <a:blipFill>
                <a:blip r:embed="rId10"/>
                <a:stretch>
                  <a:fillRect t="-9375" r="-919" b="-1875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Dikdörtgen 14"/>
              <p:cNvSpPr/>
              <p:nvPr/>
            </p:nvSpPr>
            <p:spPr>
              <a:xfrm>
                <a:off x="6414843" y="2854814"/>
                <a:ext cx="201754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𝑑𝐴</m:t>
                    </m:r>
                  </m:oMath>
                </a14:m>
                <a:r>
                  <a:rPr lang="tr-TR" dirty="0" smtClean="0">
                    <a:latin typeface="Segoe UI" panose="020B0502040204020203" pitchFamily="34" charset="0"/>
                    <a:cs typeface="Segoe UI" panose="020B0502040204020203" pitchFamily="34" charset="0"/>
                  </a:rPr>
                  <a:t>: yüzey elemanı</a:t>
                </a:r>
                <a:endParaRPr lang="tr-TR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15" name="Dikdörtgen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4843" y="2854814"/>
                <a:ext cx="2017540" cy="369332"/>
              </a:xfrm>
              <a:prstGeom prst="rect">
                <a:avLst/>
              </a:prstGeom>
              <a:blipFill>
                <a:blip r:embed="rId11"/>
                <a:stretch>
                  <a:fillRect t="-6557" r="-2417" b="-2623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Metin kutusu 15"/>
              <p:cNvSpPr txBox="1"/>
              <p:nvPr/>
            </p:nvSpPr>
            <p:spPr>
              <a:xfrm>
                <a:off x="6578638" y="3313228"/>
                <a:ext cx="251767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tr-TR" dirty="0" smtClean="0">
                    <a:latin typeface="Segoe UI" panose="020B0502040204020203" pitchFamily="34" charset="0"/>
                    <a:cs typeface="Segoe UI" panose="020B0502040204020203" pitchFamily="34" charset="0"/>
                  </a:rPr>
                  <a:t>sicimi çevreleyen disk </a:t>
                </a:r>
                <a:endParaRPr lang="tr-TR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16" name="Metin kutusu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8638" y="3313228"/>
                <a:ext cx="2517677" cy="276999"/>
              </a:xfrm>
              <a:prstGeom prst="rect">
                <a:avLst/>
              </a:prstGeom>
              <a:blipFill>
                <a:blip r:embed="rId12"/>
                <a:stretch>
                  <a:fillRect l="-3148" t="-26667" r="-4843" b="-5333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Metin kutusu 16"/>
              <p:cNvSpPr txBox="1"/>
              <p:nvPr/>
            </p:nvSpPr>
            <p:spPr>
              <a:xfrm>
                <a:off x="6578638" y="3879912"/>
                <a:ext cx="11414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𝑑𝑠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𝑟𝑑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7" name="Metin kutusu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8638" y="3879912"/>
                <a:ext cx="1141403" cy="276999"/>
              </a:xfrm>
              <a:prstGeom prst="rect">
                <a:avLst/>
              </a:prstGeom>
              <a:blipFill>
                <a:blip r:embed="rId13"/>
                <a:stretch>
                  <a:fillRect l="-4813" t="-2174" r="-6952" b="-3260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Dikdörtgen 17"/>
              <p:cNvSpPr/>
              <p:nvPr/>
            </p:nvSpPr>
            <p:spPr>
              <a:xfrm>
                <a:off x="6447231" y="4345629"/>
                <a:ext cx="906980" cy="610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8" name="Dikdörtgen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7231" y="4345629"/>
                <a:ext cx="906980" cy="61093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Dikdörtgen 18"/>
          <p:cNvSpPr/>
          <p:nvPr/>
        </p:nvSpPr>
        <p:spPr>
          <a:xfrm>
            <a:off x="-2359" y="463099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tr-TR" dirty="0">
                <a:latin typeface="Segoe UI" panose="020B0502040204020203" pitchFamily="34" charset="0"/>
                <a:cs typeface="Segoe UI" panose="020B0502040204020203" pitchFamily="34" charset="0"/>
              </a:rPr>
              <a:t>Kozmik sicim uzayında eğrilik her yerde sıfırdır; fakat sicimin ekseni etrafındaki toplam eğrilik sıfır değildir. Gauss-</a:t>
            </a:r>
            <a:r>
              <a:rPr lang="tr-TR" dirty="0" err="1">
                <a:latin typeface="Segoe UI" panose="020B0502040204020203" pitchFamily="34" charset="0"/>
                <a:cs typeface="Segoe UI" panose="020B0502040204020203" pitchFamily="34" charset="0"/>
              </a:rPr>
              <a:t>Bonnet</a:t>
            </a:r>
            <a:r>
              <a:rPr lang="tr-TR" dirty="0">
                <a:latin typeface="Segoe UI" panose="020B0502040204020203" pitchFamily="34" charset="0"/>
                <a:cs typeface="Segoe UI" panose="020B0502040204020203" pitchFamily="34" charset="0"/>
              </a:rPr>
              <a:t> teoremi bu toplam eğriliğin eksik açıya eşit olduğunu gösterir. </a:t>
            </a:r>
            <a:r>
              <a:rPr lang="tr-TR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tr-TR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Dikdörtgen 19"/>
              <p:cNvSpPr/>
              <p:nvPr/>
            </p:nvSpPr>
            <p:spPr>
              <a:xfrm>
                <a:off x="6381968" y="4983769"/>
                <a:ext cx="3304431" cy="7151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∮"/>
                          <m:supHide m:val="on"/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𝑑𝑠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tr-T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  <m:r>
                                <a:rPr lang="tr-T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=2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𝜋𝛼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20" name="Dikdörtgen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1968" y="4983769"/>
                <a:ext cx="3304431" cy="7151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Metin kutusu 23"/>
              <p:cNvSpPr txBox="1"/>
              <p:nvPr/>
            </p:nvSpPr>
            <p:spPr>
              <a:xfrm>
                <a:off x="6138994" y="5902159"/>
                <a:ext cx="5096656" cy="5663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tr-TR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/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𝐾𝑑𝐴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𝜋𝛼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=2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⇒ </m:t>
                          </m:r>
                          <m:nary>
                            <m:naryPr>
                              <m:supHide m:val="on"/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/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𝐾𝑑𝐴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=2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</m:d>
                            </m:e>
                          </m:nary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24" name="Metin kutusu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8994" y="5902159"/>
                <a:ext cx="5096656" cy="566374"/>
              </a:xfrm>
              <a:prstGeom prst="rect">
                <a:avLst/>
              </a:prstGeom>
              <a:blipFill>
                <a:blip r:embed="rId16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Resim 2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26682" y="3280859"/>
            <a:ext cx="1552198" cy="116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85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59" y="409574"/>
            <a:ext cx="1844611" cy="1816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Dikdörtgen 5"/>
          <p:cNvSpPr/>
          <p:nvPr/>
        </p:nvSpPr>
        <p:spPr>
          <a:xfrm>
            <a:off x="685481" y="-16530"/>
            <a:ext cx="1412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/>
              <a:t>Açısal</a:t>
            </a:r>
            <a:r>
              <a:rPr lang="tr-TR" dirty="0"/>
              <a:t> </a:t>
            </a:r>
            <a:r>
              <a:rPr lang="tr-TR" dirty="0" smtClean="0"/>
              <a:t>açıklık:</a:t>
            </a:r>
            <a:endParaRPr lang="tr-TR" dirty="0"/>
          </a:p>
        </p:txBody>
      </p:sp>
      <p:sp>
        <p:nvSpPr>
          <p:cNvPr id="7" name="Dikdörtgen 6"/>
          <p:cNvSpPr/>
          <p:nvPr/>
        </p:nvSpPr>
        <p:spPr>
          <a:xfrm>
            <a:off x="2448204" y="409574"/>
            <a:ext cx="3523488" cy="1200329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Bu, sicimin etrafında bir çember çizerek dolaşırsanız, kat ettiğiniz toplam açının 2𝜋</a:t>
            </a:r>
            <a:r>
              <a:rPr lang="el-GR" dirty="0">
                <a:latin typeface="Segoe UI Light" panose="020B0502040204020203" pitchFamily="34" charset="0"/>
                <a:cs typeface="Segoe UI Light" panose="020B0502040204020203" pitchFamily="34" charset="0"/>
              </a:rPr>
              <a:t>'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den 8𝜋𝐺𝜇</a:t>
            </a:r>
            <a:r>
              <a:rPr lang="el-GR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kadar daha az olduğu anlamına gelir.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/>
              <p:cNvSpPr txBox="1"/>
              <p:nvPr/>
            </p:nvSpPr>
            <p:spPr>
              <a:xfrm>
                <a:off x="2448204" y="2204949"/>
                <a:ext cx="357732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d>
                            <m:d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𝑑𝑧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8" name="Metin kutusu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8204" y="2204949"/>
                <a:ext cx="3577325" cy="276999"/>
              </a:xfrm>
              <a:prstGeom prst="rect">
                <a:avLst/>
              </a:prstGeom>
              <a:blipFill>
                <a:blip r:embed="rId3"/>
                <a:stretch>
                  <a:fillRect l="-1195" t="-4444" r="-341" b="-3333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/>
              <p:cNvSpPr txBox="1"/>
              <p:nvPr/>
            </p:nvSpPr>
            <p:spPr>
              <a:xfrm>
                <a:off x="3165153" y="2683364"/>
                <a:ext cx="1230209" cy="3118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𝜙𝜙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𝐶𝐶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9" name="Metin kutusu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5153" y="2683364"/>
                <a:ext cx="1230209" cy="311880"/>
              </a:xfrm>
              <a:prstGeom prst="rect">
                <a:avLst/>
              </a:prstGeom>
              <a:blipFill>
                <a:blip r:embed="rId4"/>
                <a:stretch>
                  <a:fillRect l="-3960" t="-1961" r="-4950" b="-2941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/>
              <p:cNvSpPr txBox="1"/>
              <p:nvPr/>
            </p:nvSpPr>
            <p:spPr>
              <a:xfrm>
                <a:off x="4850028" y="2504462"/>
                <a:ext cx="1527598" cy="5396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  <m:sup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den>
                      </m:f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0" name="Metin kutusu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028" y="2504462"/>
                <a:ext cx="1527598" cy="539635"/>
              </a:xfrm>
              <a:prstGeom prst="rect">
                <a:avLst/>
              </a:prstGeom>
              <a:blipFill>
                <a:blip r:embed="rId5"/>
                <a:stretch>
                  <a:fillRect b="-113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Metin kutusu 10"/>
          <p:cNvSpPr txBox="1"/>
          <p:nvPr/>
        </p:nvSpPr>
        <p:spPr>
          <a:xfrm>
            <a:off x="136197" y="2698571"/>
            <a:ext cx="3204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 smtClean="0"/>
              <a:t>Sıfırdan farklı </a:t>
            </a:r>
            <a:r>
              <a:rPr lang="tr-TR" sz="1600" dirty="0" err="1" smtClean="0"/>
              <a:t>Christoffel</a:t>
            </a:r>
            <a:r>
              <a:rPr lang="tr-TR" sz="1600" dirty="0" smtClean="0"/>
              <a:t> sembolleri: </a:t>
            </a:r>
            <a:endParaRPr lang="tr-TR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etin kutusu 11"/>
              <p:cNvSpPr txBox="1"/>
              <p:nvPr/>
            </p:nvSpPr>
            <p:spPr>
              <a:xfrm>
                <a:off x="2965685" y="3278034"/>
                <a:ext cx="3545073" cy="3184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tr-TR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𝜎𝜇𝜈</m:t>
                          </m:r>
                        </m:sub>
                        <m:sup>
                          <m:r>
                            <a:rPr lang="tr-TR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sup>
                      </m:sSubSup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sSubSup>
                        <m:sSubSupPr>
                          <m:ctrlPr>
                            <a:rPr lang="tr-TR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𝜈𝜎</m:t>
                          </m:r>
                        </m:sub>
                        <m:sup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sup>
                      </m:sSubSup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tr-T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sSubSup>
                        <m:sSubSupPr>
                          <m:ctrlPr>
                            <a:rPr lang="tr-TR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𝜇𝜎</m:t>
                          </m:r>
                        </m:sub>
                        <m:sup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sup>
                      </m:sSubSup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tr-TR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𝜇𝜆</m:t>
                          </m:r>
                        </m:sub>
                        <m:sup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sup>
                      </m:sSubSup>
                      <m:sSubSup>
                        <m:sSubSupPr>
                          <m:ctrlPr>
                            <a:rPr lang="tr-TR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𝜈𝜎</m:t>
                          </m:r>
                        </m:sub>
                        <m:sup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p>
                      </m:sSubSup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tr-TR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𝜈𝜆</m:t>
                          </m:r>
                        </m:sub>
                        <m:sup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sup>
                      </m:sSubSup>
                      <m:sSubSup>
                        <m:sSubSupPr>
                          <m:ctrlPr>
                            <a:rPr lang="tr-TR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𝜇𝜎</m:t>
                          </m:r>
                        </m:sub>
                        <m:sup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p>
                      </m:sSubSup>
                    </m:oMath>
                  </m:oMathPara>
                </a14:m>
                <a:endParaRPr lang="tr-TR" sz="1600" dirty="0"/>
              </a:p>
            </p:txBody>
          </p:sp>
        </mc:Choice>
        <mc:Fallback xmlns="">
          <p:sp>
            <p:nvSpPr>
              <p:cNvPr id="12" name="Metin kutusu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5685" y="3278034"/>
                <a:ext cx="3545073" cy="318485"/>
              </a:xfrm>
              <a:prstGeom prst="rect">
                <a:avLst/>
              </a:prstGeom>
              <a:blipFill>
                <a:blip r:embed="rId6"/>
                <a:stretch>
                  <a:fillRect l="-1031" r="-344" b="-1923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Metin kutusu 14"/>
              <p:cNvSpPr txBox="1"/>
              <p:nvPr/>
            </p:nvSpPr>
            <p:spPr>
              <a:xfrm>
                <a:off x="887806" y="1397691"/>
                <a:ext cx="93076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tr-TR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tr-T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</m:t>
                      </m:r>
                      <m:r>
                        <a:rPr lang="tr-T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tr-T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tr-T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tr-TR" sz="1400" dirty="0"/>
              </a:p>
            </p:txBody>
          </p:sp>
        </mc:Choice>
        <mc:Fallback xmlns="">
          <p:sp>
            <p:nvSpPr>
              <p:cNvPr id="15" name="Metin kutusu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806" y="1397691"/>
                <a:ext cx="930768" cy="215444"/>
              </a:xfrm>
              <a:prstGeom prst="rect">
                <a:avLst/>
              </a:prstGeom>
              <a:blipFill>
                <a:blip r:embed="rId7"/>
                <a:stretch>
                  <a:fillRect l="-3947" r="-5263" b="-3055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Metin kutusu 16"/>
          <p:cNvSpPr txBox="1"/>
          <p:nvPr/>
        </p:nvSpPr>
        <p:spPr>
          <a:xfrm>
            <a:off x="2448204" y="1745138"/>
            <a:ext cx="1034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Türetme</a:t>
            </a:r>
            <a:r>
              <a:rPr lang="tr-TR" dirty="0" smtClean="0"/>
              <a:t>:</a:t>
            </a:r>
            <a:endParaRPr lang="tr-TR" dirty="0"/>
          </a:p>
        </p:txBody>
      </p:sp>
      <p:sp>
        <p:nvSpPr>
          <p:cNvPr id="19" name="Metin kutusu 18"/>
          <p:cNvSpPr txBox="1"/>
          <p:nvPr/>
        </p:nvSpPr>
        <p:spPr>
          <a:xfrm>
            <a:off x="4395362" y="2670027"/>
            <a:ext cx="3782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 smtClean="0"/>
              <a:t>ve</a:t>
            </a:r>
            <a:endParaRPr lang="tr-TR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Metin kutusu 19"/>
              <p:cNvSpPr txBox="1"/>
              <p:nvPr/>
            </p:nvSpPr>
            <p:spPr>
              <a:xfrm>
                <a:off x="2965685" y="3786402"/>
                <a:ext cx="3724801" cy="3050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tr-TR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  <m:sup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sSubSup>
                        <m:sSubSupPr>
                          <m:ctrlPr>
                            <a:rPr lang="tr-TR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𝜙𝜙</m:t>
                          </m:r>
                        </m:sub>
                        <m:sup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tr-T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sSubSup>
                        <m:sSubSupPr>
                          <m:ctrlPr>
                            <a:rPr lang="tr-TR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  <m:sup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tr-TR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b>
                        <m:sup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  <m:sSubSup>
                        <m:sSubSupPr>
                          <m:ctrlPr>
                            <a:rPr lang="tr-TR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𝜙𝜙</m:t>
                          </m:r>
                        </m:sub>
                        <m:sup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p>
                      </m:sSubSup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tr-TR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𝜙𝜆</m:t>
                          </m:r>
                        </m:sub>
                        <m:sup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  <m:sSubSup>
                        <m:sSubSupPr>
                          <m:ctrlPr>
                            <a:rPr lang="tr-TR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  <m:sup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p>
                      </m:sSubSup>
                    </m:oMath>
                  </m:oMathPara>
                </a14:m>
                <a:endParaRPr lang="tr-TR" sz="1600" dirty="0"/>
              </a:p>
            </p:txBody>
          </p:sp>
        </mc:Choice>
        <mc:Fallback xmlns="">
          <p:sp>
            <p:nvSpPr>
              <p:cNvPr id="20" name="Metin kutusu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5685" y="3786402"/>
                <a:ext cx="3724801" cy="305084"/>
              </a:xfrm>
              <a:prstGeom prst="rect">
                <a:avLst/>
              </a:prstGeom>
              <a:blipFill>
                <a:blip r:embed="rId8"/>
                <a:stretch>
                  <a:fillRect l="-654" r="-327" b="-240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Metin kutusu 20"/>
              <p:cNvSpPr txBox="1"/>
              <p:nvPr/>
            </p:nvSpPr>
            <p:spPr>
              <a:xfrm>
                <a:off x="3483167" y="4235329"/>
                <a:ext cx="76072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𝐶𝐶</m:t>
                      </m:r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′′</m:t>
                      </m:r>
                    </m:oMath>
                  </m:oMathPara>
                </a14:m>
                <a:endParaRPr lang="tr-TR" sz="1600" dirty="0"/>
              </a:p>
            </p:txBody>
          </p:sp>
        </mc:Choice>
        <mc:Fallback xmlns="">
          <p:sp>
            <p:nvSpPr>
              <p:cNvPr id="21" name="Metin kutusu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3167" y="4235329"/>
                <a:ext cx="760721" cy="246221"/>
              </a:xfrm>
              <a:prstGeom prst="rect">
                <a:avLst/>
              </a:prstGeom>
              <a:blipFill>
                <a:blip r:embed="rId9"/>
                <a:stretch>
                  <a:fillRect l="-2400" t="-2500" r="-7200" b="-100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Metin kutusu 21"/>
              <p:cNvSpPr txBox="1"/>
              <p:nvPr/>
            </p:nvSpPr>
            <p:spPr>
              <a:xfrm>
                <a:off x="273380" y="4481550"/>
                <a:ext cx="2400529" cy="3969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sz="1600" dirty="0" err="1" smtClean="0"/>
                  <a:t>Ricci</a:t>
                </a:r>
                <a:r>
                  <a:rPr lang="tr-TR" sz="1600" dirty="0" smtClean="0"/>
                  <a:t> </a:t>
                </a:r>
                <a:r>
                  <a:rPr lang="tr-TR" sz="1600" dirty="0" err="1" smtClean="0"/>
                  <a:t>Tensörü</a:t>
                </a:r>
                <a:r>
                  <a:rPr lang="tr-TR" sz="1600" dirty="0" smtClean="0"/>
                  <a:t>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1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tr-TR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𝜇𝜈</m:t>
                        </m:r>
                      </m:sub>
                    </m:sSub>
                    <m:r>
                      <a:rPr lang="tr-TR" sz="16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tr-TR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sz="1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tr-T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𝜇𝜈𝜆</m:t>
                        </m:r>
                      </m:sub>
                      <m:sup>
                        <m:r>
                          <a:rPr lang="tr-T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sup>
                    </m:sSubSup>
                  </m:oMath>
                </a14:m>
                <a:endParaRPr lang="tr-TR" sz="1600" dirty="0"/>
              </a:p>
            </p:txBody>
          </p:sp>
        </mc:Choice>
        <mc:Fallback xmlns="">
          <p:sp>
            <p:nvSpPr>
              <p:cNvPr id="22" name="Metin kutusu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380" y="4481550"/>
                <a:ext cx="2400529" cy="396968"/>
              </a:xfrm>
              <a:prstGeom prst="rect">
                <a:avLst/>
              </a:prstGeom>
              <a:blipFill>
                <a:blip r:embed="rId10"/>
                <a:stretch>
                  <a:fillRect l="-1523" b="-1230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Metin kutusu 22"/>
              <p:cNvSpPr txBox="1"/>
              <p:nvPr/>
            </p:nvSpPr>
            <p:spPr>
              <a:xfrm>
                <a:off x="1603803" y="4980432"/>
                <a:ext cx="1028358" cy="481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𝑟𝑟</m:t>
                          </m:r>
                        </m:sub>
                      </m:sSub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tr-TR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′′</m:t>
                          </m:r>
                        </m:num>
                        <m:den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den>
                      </m:f>
                    </m:oMath>
                  </m:oMathPara>
                </a14:m>
                <a:endParaRPr lang="tr-TR" sz="1600" dirty="0"/>
              </a:p>
            </p:txBody>
          </p:sp>
        </mc:Choice>
        <mc:Fallback xmlns="">
          <p:sp>
            <p:nvSpPr>
              <p:cNvPr id="23" name="Metin kutusu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803" y="4980432"/>
                <a:ext cx="1028358" cy="48135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Metin kutusu 23"/>
              <p:cNvSpPr txBox="1"/>
              <p:nvPr/>
            </p:nvSpPr>
            <p:spPr>
              <a:xfrm>
                <a:off x="1603803" y="5563696"/>
                <a:ext cx="1031115" cy="2681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tr-TR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𝜙𝜙</m:t>
                          </m:r>
                        </m:sub>
                      </m:sSub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𝐶𝐶</m:t>
                      </m:r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′′</m:t>
                      </m:r>
                    </m:oMath>
                  </m:oMathPara>
                </a14:m>
                <a:endParaRPr lang="tr-TR" sz="1600" dirty="0"/>
              </a:p>
            </p:txBody>
          </p:sp>
        </mc:Choice>
        <mc:Fallback xmlns="">
          <p:sp>
            <p:nvSpPr>
              <p:cNvPr id="24" name="Metin kutusu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803" y="5563696"/>
                <a:ext cx="1031115" cy="268150"/>
              </a:xfrm>
              <a:prstGeom prst="rect">
                <a:avLst/>
              </a:prstGeom>
              <a:blipFill>
                <a:blip r:embed="rId12"/>
                <a:stretch>
                  <a:fillRect l="-3550" r="-5325" b="-250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Metin kutusu 24"/>
              <p:cNvSpPr txBox="1"/>
              <p:nvPr/>
            </p:nvSpPr>
            <p:spPr>
              <a:xfrm>
                <a:off x="3340279" y="5163911"/>
                <a:ext cx="3739165" cy="3187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𝜇𝜈</m:t>
                          </m:r>
                        </m:sup>
                      </m:sSup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𝜇𝜈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𝑟𝑟</m:t>
                          </m:r>
                        </m:sup>
                      </m:sSup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𝑟𝑟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𝜙𝜙</m:t>
                          </m:r>
                        </m:sup>
                      </m:sSup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𝜙𝜙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25" name="Metin kutusu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0279" y="5163911"/>
                <a:ext cx="3739165" cy="318742"/>
              </a:xfrm>
              <a:prstGeom prst="rect">
                <a:avLst/>
              </a:prstGeom>
              <a:blipFill>
                <a:blip r:embed="rId13"/>
                <a:stretch>
                  <a:fillRect l="-1142" t="-5769" r="-979" b="-2692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Metin kutusu 25"/>
              <p:cNvSpPr txBox="1"/>
              <p:nvPr/>
            </p:nvSpPr>
            <p:spPr>
              <a:xfrm>
                <a:off x="2842254" y="5184783"/>
                <a:ext cx="24686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26" name="Metin kutusu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2254" y="5184783"/>
                <a:ext cx="246862" cy="276999"/>
              </a:xfrm>
              <a:prstGeom prst="rect">
                <a:avLst/>
              </a:prstGeom>
              <a:blipFill>
                <a:blip r:embed="rId14"/>
                <a:stretch>
                  <a:fillRect l="-12195" r="-1219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Metin kutusu 26"/>
              <p:cNvSpPr txBox="1"/>
              <p:nvPr/>
            </p:nvSpPr>
            <p:spPr>
              <a:xfrm>
                <a:off x="4515917" y="5563696"/>
                <a:ext cx="3449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↓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27" name="Metin kutusu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5917" y="5563696"/>
                <a:ext cx="344966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Metin kutusu 27"/>
              <p:cNvSpPr txBox="1"/>
              <p:nvPr/>
            </p:nvSpPr>
            <p:spPr>
              <a:xfrm>
                <a:off x="4010201" y="5933028"/>
                <a:ext cx="14560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𝑎𝑟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28" name="Metin kutusu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0201" y="5933028"/>
                <a:ext cx="1456040" cy="276999"/>
              </a:xfrm>
              <a:prstGeom prst="rect">
                <a:avLst/>
              </a:prstGeom>
              <a:blipFill>
                <a:blip r:embed="rId16"/>
                <a:stretch>
                  <a:fillRect l="-3766" r="-2929" b="-652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Metin kutusu 28"/>
              <p:cNvSpPr txBox="1"/>
              <p:nvPr/>
            </p:nvSpPr>
            <p:spPr>
              <a:xfrm>
                <a:off x="4010201" y="6305088"/>
                <a:ext cx="95032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29" name="Metin kutusu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0201" y="6305088"/>
                <a:ext cx="950324" cy="276999"/>
              </a:xfrm>
              <a:prstGeom prst="rect">
                <a:avLst/>
              </a:prstGeom>
              <a:blipFill>
                <a:blip r:embed="rId17"/>
                <a:stretch>
                  <a:fillRect l="-5769" r="-5128" b="-652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Metin kutusu 29"/>
              <p:cNvSpPr txBox="1"/>
              <p:nvPr/>
            </p:nvSpPr>
            <p:spPr>
              <a:xfrm>
                <a:off x="5133137" y="6305088"/>
                <a:ext cx="15573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30" name="Metin kutusu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3137" y="6305088"/>
                <a:ext cx="1557349" cy="276999"/>
              </a:xfrm>
              <a:prstGeom prst="rect">
                <a:avLst/>
              </a:prstGeom>
              <a:blipFill>
                <a:blip r:embed="rId18"/>
                <a:stretch>
                  <a:fillRect l="-1563" r="-1172" b="-652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Düz Bağlayıcı 32"/>
          <p:cNvCxnSpPr/>
          <p:nvPr/>
        </p:nvCxnSpPr>
        <p:spPr>
          <a:xfrm flipH="1">
            <a:off x="7375550" y="413660"/>
            <a:ext cx="48768" cy="60472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ikdörtgen 1"/>
          <p:cNvSpPr/>
          <p:nvPr/>
        </p:nvSpPr>
        <p:spPr>
          <a:xfrm>
            <a:off x="7793828" y="471129"/>
            <a:ext cx="3522873" cy="1323439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tr-TR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Kozmik </a:t>
            </a:r>
            <a:r>
              <a:rPr lang="tr-T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sicimde enerji yoğunluğu ile boyuna gerilim </a:t>
            </a:r>
            <a:r>
              <a:rPr lang="tr-TR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eşittir, bu </a:t>
            </a:r>
            <a:r>
              <a:rPr lang="tr-T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yüzden ortaya çıkan geometri Newton tipi potansiyel değil, doğrudan konik yapı olur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Metin kutusu 3"/>
              <p:cNvSpPr txBox="1"/>
              <p:nvPr/>
            </p:nvSpPr>
            <p:spPr>
              <a:xfrm>
                <a:off x="8422242" y="1988981"/>
                <a:ext cx="1473160" cy="5204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𝜇𝜈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num>
                        <m:den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𝜇𝜈</m:t>
                          </m:r>
                        </m:sub>
                      </m:sSub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4" name="Metin kutus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2242" y="1988981"/>
                <a:ext cx="1473160" cy="520463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Dikdörtgen 12"/>
          <p:cNvSpPr/>
          <p:nvPr/>
        </p:nvSpPr>
        <p:spPr>
          <a:xfrm>
            <a:off x="7781484" y="2848416"/>
            <a:ext cx="32038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Kozmik sicimde (</a:t>
            </a:r>
            <a:r>
              <a:rPr lang="tr-TR" sz="16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Nambu</a:t>
            </a:r>
            <a:r>
              <a:rPr lang="tr-T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–</a:t>
            </a:r>
            <a:r>
              <a:rPr lang="tr-TR" sz="16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Goto</a:t>
            </a:r>
            <a:r>
              <a:rPr lang="tr-T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 tipi):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Metin kutusu 13"/>
              <p:cNvSpPr txBox="1"/>
              <p:nvPr/>
            </p:nvSpPr>
            <p:spPr>
              <a:xfrm>
                <a:off x="8009666" y="3354036"/>
                <a:ext cx="2183482" cy="2912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(2)</m:t>
                          </m:r>
                        </m:sup>
                      </m:sSup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sub>
                          </m:sSub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p>
                      </m:sSubSup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4" name="Metin kutusu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9666" y="3354036"/>
                <a:ext cx="2183482" cy="291298"/>
              </a:xfrm>
              <a:prstGeom prst="rect">
                <a:avLst/>
              </a:prstGeom>
              <a:blipFill>
                <a:blip r:embed="rId20"/>
                <a:stretch>
                  <a:fillRect l="-2235" t="-6250" b="-2291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Metin kutusu 15"/>
              <p:cNvSpPr txBox="1"/>
              <p:nvPr/>
            </p:nvSpPr>
            <p:spPr>
              <a:xfrm>
                <a:off x="8422242" y="3848716"/>
                <a:ext cx="1333507" cy="2841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6" name="Metin kutusu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2242" y="3848716"/>
                <a:ext cx="1333507" cy="284180"/>
              </a:xfrm>
              <a:prstGeom prst="rect">
                <a:avLst/>
              </a:prstGeom>
              <a:blipFill>
                <a:blip r:embed="rId21"/>
                <a:stretch>
                  <a:fillRect l="-4128" r="-3670" b="-1914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Dikdörtgen 17"/>
              <p:cNvSpPr/>
              <p:nvPr/>
            </p:nvSpPr>
            <p:spPr>
              <a:xfrm>
                <a:off x="7578898" y="4499092"/>
                <a:ext cx="28223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tr-TR" dirty="0" smtClean="0"/>
                  <a:t>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tr-TR" dirty="0" smtClean="0"/>
                  <a:t> kesitinin eğriliğidir.</a:t>
                </a:r>
                <a:endParaRPr lang="tr-TR" dirty="0"/>
              </a:p>
            </p:txBody>
          </p:sp>
        </mc:Choice>
        <mc:Fallback xmlns="">
          <p:sp>
            <p:nvSpPr>
              <p:cNvPr id="18" name="Dikdörtgen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8898" y="4499092"/>
                <a:ext cx="2822376" cy="369332"/>
              </a:xfrm>
              <a:prstGeom prst="rect">
                <a:avLst/>
              </a:prstGeom>
              <a:blipFill>
                <a:blip r:embed="rId22"/>
                <a:stretch>
                  <a:fillRect t="-8197" r="-1512" b="-2459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720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Dikdörtgen 4"/>
              <p:cNvSpPr/>
              <p:nvPr/>
            </p:nvSpPr>
            <p:spPr>
              <a:xfrm>
                <a:off x="522751" y="473834"/>
                <a:ext cx="533947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da-DK" dirty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Sicimi çevreleyen küçük bir disk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da-DK" dirty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 al</a:t>
                </a:r>
                <a:r>
                  <a:rPr lang="tr-TR" dirty="0" err="1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ırsak</a:t>
                </a:r>
                <a:r>
                  <a:rPr lang="da-DK" dirty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 (enine kesit):</a:t>
                </a:r>
                <a:endParaRPr lang="tr-TR" dirty="0"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</mc:Choice>
        <mc:Fallback xmlns="">
          <p:sp>
            <p:nvSpPr>
              <p:cNvPr id="5" name="Dikdörtgen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751" y="473834"/>
                <a:ext cx="5339475" cy="369332"/>
              </a:xfrm>
              <a:prstGeom prst="rect">
                <a:avLst/>
              </a:prstGeom>
              <a:blipFill>
                <a:blip r:embed="rId2"/>
                <a:stretch>
                  <a:fillRect l="-1027" t="-8333" b="-2833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/>
              <p:cNvSpPr txBox="1"/>
              <p:nvPr/>
            </p:nvSpPr>
            <p:spPr>
              <a:xfrm>
                <a:off x="522751" y="1079291"/>
                <a:ext cx="3866635" cy="5826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tr-TR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tr-T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b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  <m:sup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p>
                              </m:sSubSup>
                            </m:e>
                          </m:d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den>
                          </m:f>
                          <m:nary>
                            <m:naryPr>
                              <m:supHide m:val="on"/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tr-T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tr-TR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tr-TR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tr-TR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p>
                                  </m:sSubSup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tr-T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tr-TR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sub>
                                    <m:sup>
                                      <m: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𝑑𝐴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6" name="Metin kutusu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751" y="1079291"/>
                <a:ext cx="3866635" cy="5826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Metin kutusu 6"/>
              <p:cNvSpPr txBox="1"/>
              <p:nvPr/>
            </p:nvSpPr>
            <p:spPr>
              <a:xfrm>
                <a:off x="522751" y="3919974"/>
                <a:ext cx="1502463" cy="5204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m:rPr>
                          <m:sty m:val="p"/>
                        </m:rPr>
                        <a:rPr lang="el-G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l-G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num>
                        <m:den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7" name="Metin kutusu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751" y="3919974"/>
                <a:ext cx="1502463" cy="5204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/>
              <p:cNvSpPr txBox="1"/>
              <p:nvPr/>
            </p:nvSpPr>
            <p:spPr>
              <a:xfrm>
                <a:off x="522751" y="2240908"/>
                <a:ext cx="2356607" cy="2912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  <m:sup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(2)</m:t>
                          </m:r>
                        </m:sup>
                      </m:sSup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8" name="Metin kutusu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751" y="2240908"/>
                <a:ext cx="2356607" cy="291298"/>
              </a:xfrm>
              <a:prstGeom prst="rect">
                <a:avLst/>
              </a:prstGeom>
              <a:blipFill>
                <a:blip r:embed="rId5"/>
                <a:stretch>
                  <a:fillRect l="-2073" t="-6383" b="-2340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/>
              <p:cNvSpPr txBox="1"/>
              <p:nvPr/>
            </p:nvSpPr>
            <p:spPr>
              <a:xfrm>
                <a:off x="4342969" y="1474207"/>
                <a:ext cx="2459712" cy="567912"/>
              </a:xfrm>
              <a:prstGeom prst="rect">
                <a:avLst/>
              </a:prstGeom>
              <a:noFill/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𝑛𝑖𝑛𝑒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𝑘𝑒𝑠𝑖𝑡</m:t>
                          </m:r>
                        </m:sub>
                        <m:sup/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d>
                            <m:d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9" name="Metin kutusu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2969" y="1474207"/>
                <a:ext cx="2459712" cy="56791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Dikdörtgen 9"/>
              <p:cNvSpPr/>
              <p:nvPr/>
            </p:nvSpPr>
            <p:spPr>
              <a:xfrm>
                <a:off x="421761" y="3049719"/>
                <a:ext cx="4068614" cy="4872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i="1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num>
                      <m:den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den>
                    </m:f>
                    <m:nary>
                      <m:naryPr>
                        <m:supHide m:val="on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  <m:sup/>
                      <m:e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p>
                            </m:sSub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sub>
                              <m:sup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sup>
                            </m:sSubSup>
                          </m:e>
                        </m:d>
                        <m:r>
                          <a:rPr lang="tr-TR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𝑑𝐴</m:t>
                        </m:r>
                      </m:e>
                    </m:nary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i="1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num>
                      <m:den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den>
                    </m:f>
                  </m:oMath>
                </a14:m>
                <a:r>
                  <a:rPr lang="tr-TR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16</m:t>
                        </m:r>
                        <m:r>
                          <a:rPr lang="tr-TR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tr-TR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  <m:r>
                          <a:rPr lang="tr-TR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sSup>
                          <m:sSupPr>
                            <m:ctrlPr>
                              <a:rPr lang="tr-TR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10" name="Dikdörtgen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761" y="3049719"/>
                <a:ext cx="4068614" cy="487249"/>
              </a:xfrm>
              <a:prstGeom prst="rect">
                <a:avLst/>
              </a:prstGeom>
              <a:blipFill>
                <a:blip r:embed="rId7"/>
                <a:stretch>
                  <a:fillRect l="-1198" t="-101250" b="-15875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199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950" y="1314450"/>
            <a:ext cx="9182100" cy="42291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Dikdörtgen 4"/>
          <p:cNvSpPr/>
          <p:nvPr/>
        </p:nvSpPr>
        <p:spPr>
          <a:xfrm>
            <a:off x="1828800" y="5405050"/>
            <a:ext cx="77024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/>
              <a:t>O S </a:t>
            </a:r>
            <a:r>
              <a:rPr lang="tr-TR" sz="1200" dirty="0" err="1" smtClean="0"/>
              <a:t>Sazhina</a:t>
            </a:r>
            <a:r>
              <a:rPr lang="tr-TR" sz="1200" dirty="0" smtClean="0"/>
              <a:t> et al, </a:t>
            </a:r>
            <a:r>
              <a:rPr lang="en-US" sz="1200" b="1" dirty="0"/>
              <a:t>Search for cosmic strings using optical and radio astronomy </a:t>
            </a:r>
            <a:r>
              <a:rPr lang="en-US" sz="1200" b="1" dirty="0" smtClean="0"/>
              <a:t>methods</a:t>
            </a:r>
            <a:r>
              <a:rPr lang="tr-TR" sz="1200" dirty="0"/>
              <a:t>, </a:t>
            </a:r>
            <a:r>
              <a:rPr lang="tr-TR" sz="1200" dirty="0" err="1"/>
              <a:t>Physics</a:t>
            </a:r>
            <a:r>
              <a:rPr lang="tr-TR" sz="1200" dirty="0"/>
              <a:t> </a:t>
            </a:r>
            <a:r>
              <a:rPr lang="tr-TR" sz="1200" dirty="0" smtClean="0"/>
              <a:t> </a:t>
            </a:r>
            <a:r>
              <a:rPr lang="tr-TR" sz="1200" dirty="0" err="1"/>
              <a:t>Uspekhi</a:t>
            </a:r>
            <a:r>
              <a:rPr lang="tr-TR" sz="1200" dirty="0"/>
              <a:t> 54 (10</a:t>
            </a:r>
            <a:r>
              <a:rPr lang="tr-TR" sz="1200" dirty="0" smtClean="0"/>
              <a:t>) 2011.</a:t>
            </a:r>
            <a:endParaRPr lang="tr-TR" sz="1200" dirty="0"/>
          </a:p>
        </p:txBody>
      </p:sp>
      <p:sp>
        <p:nvSpPr>
          <p:cNvPr id="6" name="Dikdörtgen 5"/>
          <p:cNvSpPr/>
          <p:nvPr/>
        </p:nvSpPr>
        <p:spPr>
          <a:xfrm>
            <a:off x="1828800" y="489395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sz="1600" dirty="0"/>
              <a:t>Eğer gökyüzünde </a:t>
            </a:r>
            <a:r>
              <a:rPr lang="tr-TR" sz="1600" dirty="0" err="1"/>
              <a:t>distorsiyonsuz</a:t>
            </a:r>
            <a:r>
              <a:rPr lang="tr-TR" sz="1600" dirty="0"/>
              <a:t>, birebir aynı iki galaksi görürseniz… </a:t>
            </a:r>
            <a:r>
              <a:rPr lang="tr-TR" sz="1600" dirty="0" smtClean="0"/>
              <a:t>sebebi bu </a:t>
            </a:r>
            <a:r>
              <a:rPr lang="tr-TR" sz="1600" dirty="0"/>
              <a:t>bir kozmik sicim olabilir</a:t>
            </a:r>
          </a:p>
        </p:txBody>
      </p:sp>
    </p:spTree>
    <p:extLst>
      <p:ext uri="{BB962C8B-B14F-4D97-AF65-F5344CB8AC3E}">
        <p14:creationId xmlns:p14="http://schemas.microsoft.com/office/powerpoint/2010/main" val="10442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ory of gravitational lensing on a curved cosmic string | The European  Physical Journal C | Springer Nature Li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3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7195279" y="1364106"/>
            <a:ext cx="3387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GRAVİTASYONEL MERCEKLENME</a:t>
            </a:r>
            <a:endParaRPr lang="tr-TR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392488"/>
            <a:ext cx="6096000" cy="3353086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Dikdörtgen 7"/>
              <p:cNvSpPr/>
              <p:nvPr/>
            </p:nvSpPr>
            <p:spPr>
              <a:xfrm>
                <a:off x="529725" y="3768990"/>
                <a:ext cx="2574359" cy="4222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tr-TR" dirty="0" smtClean="0"/>
                  <a:t>Lokal: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tr-T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𝜎𝜇𝜈</m:t>
                        </m:r>
                      </m:sub>
                      <m:sup>
                        <m:r>
                          <a:rPr lang="tr-T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sup>
                    </m:sSubSup>
                    <m:r>
                      <a:rPr lang="tr-TR" b="0" i="1" smtClean="0">
                        <a:latin typeface="Cambria Math" panose="02040503050406030204" pitchFamily="18" charset="0"/>
                      </a:rPr>
                      <m:t>=0   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&gt;0</m:t>
                        </m:r>
                      </m:e>
                    </m:d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8" name="Dikdörtgen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725" y="3768990"/>
                <a:ext cx="2574359" cy="422231"/>
              </a:xfrm>
              <a:prstGeom prst="rect">
                <a:avLst/>
              </a:prstGeom>
              <a:blipFill>
                <a:blip r:embed="rId4"/>
                <a:stretch>
                  <a:fillRect l="-2133" t="-1429" b="-1428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/>
              <p:cNvSpPr txBox="1"/>
              <p:nvPr/>
            </p:nvSpPr>
            <p:spPr>
              <a:xfrm>
                <a:off x="529725" y="4383057"/>
                <a:ext cx="21407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dirty="0" smtClean="0"/>
                  <a:t>Global:  </a:t>
                </a:r>
                <a14:m>
                  <m:oMath xmlns:m="http://schemas.openxmlformats.org/officeDocument/2006/math">
                    <m:r>
                      <a:rPr lang="tr-T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tr-T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tr-T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0,2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𝜋𝛼</m:t>
                        </m:r>
                      </m:e>
                    </m:d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9" name="Metin kutusu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725" y="4383057"/>
                <a:ext cx="2140714" cy="369332"/>
              </a:xfrm>
              <a:prstGeom prst="rect">
                <a:avLst/>
              </a:prstGeom>
              <a:blipFill>
                <a:blip r:embed="rId5"/>
                <a:stretch>
                  <a:fillRect l="-2564" t="-8197" b="-2459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/>
              <p:cNvSpPr txBox="1"/>
              <p:nvPr/>
            </p:nvSpPr>
            <p:spPr>
              <a:xfrm>
                <a:off x="3048000" y="4429223"/>
                <a:ext cx="81971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&lt;1)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0" name="Metin kutusu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4429223"/>
                <a:ext cx="819712" cy="276999"/>
              </a:xfrm>
              <a:prstGeom prst="rect">
                <a:avLst/>
              </a:prstGeom>
              <a:blipFill>
                <a:blip r:embed="rId6"/>
                <a:stretch>
                  <a:fillRect l="-9701" t="-4444" r="-10448" b="-3555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Dikdörtgen 12"/>
          <p:cNvSpPr/>
          <p:nvPr/>
        </p:nvSpPr>
        <p:spPr>
          <a:xfrm>
            <a:off x="529362" y="4990391"/>
            <a:ext cx="17645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Kapalı yol = </a:t>
            </a:r>
            <a:r>
              <a:rPr lang="tr-TR" dirty="0" smtClean="0"/>
              <a:t>eksik</a:t>
            </a:r>
          </a:p>
          <a:p>
            <a:r>
              <a:rPr lang="tr-TR" dirty="0" smtClean="0"/>
              <a:t>Uzay </a:t>
            </a:r>
            <a:r>
              <a:rPr lang="tr-TR" dirty="0"/>
              <a:t>= konik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Metin kutusu 1"/>
              <p:cNvSpPr txBox="1"/>
              <p:nvPr/>
            </p:nvSpPr>
            <p:spPr>
              <a:xfrm>
                <a:off x="8431995" y="1087107"/>
                <a:ext cx="9144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ö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𝑧𝑙𝑒𝑚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2" name="Metin kutusu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1995" y="1087107"/>
                <a:ext cx="914481" cy="276999"/>
              </a:xfrm>
              <a:prstGeom prst="rect">
                <a:avLst/>
              </a:prstGeom>
              <a:blipFill>
                <a:blip r:embed="rId7"/>
                <a:stretch>
                  <a:fillRect l="-6000" r="-6000" b="-652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372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90006" y="350967"/>
            <a:ext cx="4021183" cy="490656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Gözlemlendiler mi?</a:t>
            </a:r>
            <a:endParaRPr lang="tr-TR" sz="28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47992" y="1069854"/>
            <a:ext cx="49219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/>
              <a:t>CSL-1  </a:t>
            </a:r>
            <a:r>
              <a:rPr lang="tr-TR" dirty="0" smtClean="0"/>
              <a:t>2003’te</a:t>
            </a:r>
            <a:r>
              <a:rPr lang="tr-TR" dirty="0"/>
              <a:t>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b="1" dirty="0"/>
              <a:t>iki neredeyse birebir aynı galaksi</a:t>
            </a:r>
            <a:r>
              <a:rPr lang="tr-TR" dirty="0"/>
              <a:t> bulundu </a:t>
            </a:r>
          </a:p>
        </p:txBody>
      </p:sp>
      <p:sp>
        <p:nvSpPr>
          <p:cNvPr id="6" name="Dikdörtgen 5"/>
          <p:cNvSpPr/>
          <p:nvPr/>
        </p:nvSpPr>
        <p:spPr>
          <a:xfrm>
            <a:off x="47992" y="1811024"/>
            <a:ext cx="51052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tr-T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Hubble Space </a:t>
            </a:r>
            <a:r>
              <a:rPr lang="tr-TR" sz="16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Telescope</a:t>
            </a:r>
            <a:r>
              <a:rPr lang="tr-T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 gözlemleri: </a:t>
            </a:r>
          </a:p>
          <a:p>
            <a:r>
              <a:rPr lang="tr-TR" sz="1600" dirty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❌</a:t>
            </a:r>
            <a:r>
              <a:rPr lang="tr-T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 bunun aslında </a:t>
            </a:r>
            <a:r>
              <a:rPr lang="tr-TR" sz="16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iki ayrı galaksi</a:t>
            </a:r>
            <a:r>
              <a:rPr lang="tr-T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 olduğunu gösterdi </a:t>
            </a:r>
          </a:p>
        </p:txBody>
      </p:sp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9118813"/>
              </p:ext>
            </p:extLst>
          </p:nvPr>
        </p:nvGraphicFramePr>
        <p:xfrm>
          <a:off x="261936" y="2875359"/>
          <a:ext cx="4468318" cy="1737360"/>
        </p:xfrm>
        <a:graphic>
          <a:graphicData uri="http://schemas.openxmlformats.org/drawingml/2006/table">
            <a:tbl>
              <a:tblPr/>
              <a:tblGrid>
                <a:gridCol w="2234159">
                  <a:extLst>
                    <a:ext uri="{9D8B030D-6E8A-4147-A177-3AD203B41FA5}">
                      <a16:colId xmlns:a16="http://schemas.microsoft.com/office/drawing/2014/main" val="3954921412"/>
                    </a:ext>
                  </a:extLst>
                </a:gridCol>
                <a:gridCol w="2234159">
                  <a:extLst>
                    <a:ext uri="{9D8B030D-6E8A-4147-A177-3AD203B41FA5}">
                      <a16:colId xmlns:a16="http://schemas.microsoft.com/office/drawing/2014/main" val="282446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tr-TR" dirty="0"/>
                        <a:t>Normal lens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err="1"/>
                        <a:t>Cosmic</a:t>
                      </a:r>
                      <a:r>
                        <a:rPr lang="tr-TR" dirty="0"/>
                        <a:t> </a:t>
                      </a:r>
                      <a:r>
                        <a:rPr lang="tr-TR" dirty="0" err="1"/>
                        <a:t>string</a:t>
                      </a:r>
                      <a:endParaRPr lang="tr-T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28729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tr-TR"/>
                        <a:t>büyütme var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/>
                        <a:t>büyütme yok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619597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tr-TR" dirty="0" err="1"/>
                        <a:t>distorsiyon</a:t>
                      </a:r>
                      <a:r>
                        <a:rPr lang="tr-TR" dirty="0"/>
                        <a:t> var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/>
                        <a:t>yok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457834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tr-TR"/>
                        <a:t>tek sinyal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b="1" dirty="0"/>
                        <a:t>ikiz sinyal / </a:t>
                      </a:r>
                      <a:r>
                        <a:rPr lang="tr-TR" b="1" dirty="0" err="1"/>
                        <a:t>beat</a:t>
                      </a:r>
                      <a:r>
                        <a:rPr lang="tr-TR" b="1" dirty="0"/>
                        <a:t> </a:t>
                      </a:r>
                      <a:r>
                        <a:rPr lang="tr-TR" b="1" dirty="0" err="1"/>
                        <a:t>pattern</a:t>
                      </a:r>
                      <a:endParaRPr lang="tr-T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1821726"/>
                  </a:ext>
                </a:extLst>
              </a:tr>
            </a:tbl>
          </a:graphicData>
        </a:graphic>
      </p:graphicFrame>
      <p:sp>
        <p:nvSpPr>
          <p:cNvPr id="9" name="Metin kutusu 8"/>
          <p:cNvSpPr txBox="1"/>
          <p:nvPr/>
        </p:nvSpPr>
        <p:spPr>
          <a:xfrm>
            <a:off x="366438" y="4909750"/>
            <a:ext cx="439735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2020 ve sonrası: </a:t>
            </a:r>
          </a:p>
          <a:p>
            <a:r>
              <a:rPr lang="tr-TR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CMB (Planck </a:t>
            </a:r>
            <a:r>
              <a:rPr lang="tr-TR" sz="1600" b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vs</a:t>
            </a:r>
            <a:r>
              <a:rPr lang="tr-TR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)   </a:t>
            </a:r>
            <a:r>
              <a:rPr lang="tr-TR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sıcaklık kesitleri</a:t>
            </a:r>
          </a:p>
          <a:p>
            <a:endParaRPr lang="tr-TR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tr-TR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LISA</a:t>
            </a:r>
            <a:r>
              <a:rPr lang="tr-TR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: planlanan fırlatma 2035- 2037’i bekliyoruz. </a:t>
            </a:r>
            <a:endParaRPr lang="tr-TR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5666149" y="505348"/>
            <a:ext cx="57069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tr-TR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P. </a:t>
            </a:r>
            <a:r>
              <a:rPr lang="tr-TR" sz="1600" b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Auclai</a:t>
            </a:r>
            <a:r>
              <a:rPr lang="tr-TR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et al, </a:t>
            </a:r>
            <a:r>
              <a:rPr lang="en-US" sz="16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Cosmic string bursts in </a:t>
            </a:r>
            <a:r>
              <a:rPr lang="en-US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LISA</a:t>
            </a:r>
            <a:r>
              <a:rPr lang="tr-TR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tr-TR" sz="1600" b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Phys</a:t>
            </a:r>
            <a:r>
              <a:rPr lang="tr-TR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. </a:t>
            </a:r>
            <a:r>
              <a:rPr lang="tr-TR" sz="1600" b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Rev</a:t>
            </a:r>
            <a:r>
              <a:rPr lang="tr-TR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. </a:t>
            </a:r>
            <a:r>
              <a:rPr lang="tr-TR" sz="16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D, 108, </a:t>
            </a:r>
            <a:endParaRPr lang="tr-TR" sz="1600" b="1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tr-TR" sz="16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    043519 </a:t>
            </a:r>
            <a:r>
              <a:rPr lang="tr-TR" sz="16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(2023) 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5666149" y="4242121"/>
            <a:ext cx="57916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2.</a:t>
            </a:r>
            <a:r>
              <a:rPr lang="tr-TR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   A. </a:t>
            </a:r>
            <a:r>
              <a:rPr lang="tr-TR" sz="16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Eichhorn</a:t>
            </a:r>
            <a:r>
              <a:rPr lang="tr-TR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et al, </a:t>
            </a:r>
            <a:r>
              <a:rPr lang="en-US" sz="16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From quantum gravity to gravitational </a:t>
            </a:r>
            <a:r>
              <a:rPr lang="tr-TR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  <a:p>
            <a:r>
              <a:rPr lang="tr-TR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     </a:t>
            </a:r>
            <a:r>
              <a:rPr lang="en-US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waves </a:t>
            </a:r>
            <a:r>
              <a:rPr lang="en-US" sz="16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through cosmic </a:t>
            </a:r>
            <a:r>
              <a:rPr lang="en-US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strings</a:t>
            </a:r>
            <a:r>
              <a:rPr lang="tr-TR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tr-TR" sz="16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Phys</a:t>
            </a:r>
            <a:r>
              <a:rPr lang="tr-TR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. </a:t>
            </a:r>
            <a:r>
              <a:rPr lang="tr-TR" sz="16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Rev</a:t>
            </a:r>
            <a:r>
              <a:rPr lang="tr-TR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. </a:t>
            </a:r>
            <a:r>
              <a:rPr lang="tr-T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D, </a:t>
            </a:r>
            <a:r>
              <a:rPr lang="tr-TR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109 </a:t>
            </a:r>
            <a:r>
              <a:rPr lang="tr-T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026013 (2024)</a:t>
            </a:r>
            <a:endParaRPr lang="tr-TR" sz="16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6135296" y="1069854"/>
            <a:ext cx="485335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Cosmic</a:t>
            </a:r>
            <a:r>
              <a:rPr lang="tr-T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sz="16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string</a:t>
            </a:r>
            <a:r>
              <a:rPr lang="tr-T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sz="16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loop’larında</a:t>
            </a:r>
            <a:r>
              <a:rPr lang="tr-TR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:</a:t>
            </a:r>
          </a:p>
          <a:p>
            <a:r>
              <a:rPr lang="tr-TR" sz="1600" b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cusp</a:t>
            </a:r>
            <a:r>
              <a:rPr lang="tr-TR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(uç noktada ışık hızına yaklaşan bölge</a:t>
            </a:r>
            <a:r>
              <a:rPr lang="tr-TR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</a:p>
          <a:p>
            <a:r>
              <a:rPr lang="tr-TR" sz="1600" b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kink</a:t>
            </a:r>
            <a:r>
              <a:rPr lang="tr-TR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(kırılma noktası</a:t>
            </a:r>
            <a:r>
              <a:rPr lang="tr-TR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) oluşur ve bu bölgeler çok </a:t>
            </a:r>
            <a:r>
              <a:rPr lang="tr-T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kısa süreli ama güçlü </a:t>
            </a:r>
            <a:r>
              <a:rPr lang="tr-TR" sz="16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gravitational</a:t>
            </a:r>
            <a:r>
              <a:rPr lang="tr-T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sz="16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wave</a:t>
            </a:r>
            <a:r>
              <a:rPr lang="tr-T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 sinyalleri üretir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Metin kutusu 12"/>
              <p:cNvSpPr txBox="1"/>
              <p:nvPr/>
            </p:nvSpPr>
            <p:spPr>
              <a:xfrm>
                <a:off x="6135296" y="2307392"/>
                <a:ext cx="1958228" cy="3048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−10</m:t>
                          </m:r>
                        </m:sup>
                      </m:sSup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−16</m:t>
                          </m:r>
                        </m:sup>
                      </m:sSup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3" name="Metin kutusu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5296" y="2307392"/>
                <a:ext cx="1958228" cy="304827"/>
              </a:xfrm>
              <a:prstGeom prst="rect">
                <a:avLst/>
              </a:prstGeom>
              <a:blipFill>
                <a:blip r:embed="rId2"/>
                <a:stretch>
                  <a:fillRect l="-2174" r="-932" b="-200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Metin kutusu 13"/>
              <p:cNvSpPr txBox="1"/>
              <p:nvPr/>
            </p:nvSpPr>
            <p:spPr>
              <a:xfrm>
                <a:off x="8561973" y="2322563"/>
                <a:ext cx="210993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tr-TR" sz="1600" dirty="0" smtClean="0"/>
                  <a:t>i</a:t>
                </a:r>
                <a:r>
                  <a:rPr lang="tr-TR" sz="1600" b="0" dirty="0" smtClean="0"/>
                  <a:t>se    </a:t>
                </a:r>
                <a14:m>
                  <m:oMath xmlns:m="http://schemas.openxmlformats.org/officeDocument/2006/math">
                    <m:r>
                      <a:rPr lang="tr-TR" sz="16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sz="1600" b="0" i="1" smtClean="0">
                        <a:latin typeface="Cambria Math" panose="02040503050406030204" pitchFamily="18" charset="0"/>
                      </a:rPr>
                      <m:t>4−30</m:t>
                    </m:r>
                  </m:oMath>
                </a14:m>
                <a:r>
                  <a:rPr lang="tr-TR" sz="1600" dirty="0" smtClean="0"/>
                  <a:t> </a:t>
                </a:r>
                <a:r>
                  <a:rPr lang="tr-TR" sz="1600" dirty="0" err="1" smtClean="0"/>
                  <a:t>burst</a:t>
                </a:r>
                <a:r>
                  <a:rPr lang="tr-TR" sz="1600" dirty="0" smtClean="0"/>
                  <a:t> yılda) </a:t>
                </a:r>
                <a:endParaRPr lang="tr-TR" sz="1600" dirty="0"/>
              </a:p>
            </p:txBody>
          </p:sp>
        </mc:Choice>
        <mc:Fallback xmlns="">
          <p:sp>
            <p:nvSpPr>
              <p:cNvPr id="14" name="Metin kutusu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1973" y="2322563"/>
                <a:ext cx="2109937" cy="246221"/>
              </a:xfrm>
              <a:prstGeom prst="rect">
                <a:avLst/>
              </a:prstGeom>
              <a:blipFill>
                <a:blip r:embed="rId3"/>
                <a:stretch>
                  <a:fillRect l="-6069" t="-27500" r="-4913" b="-500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Metin kutusu 14"/>
              <p:cNvSpPr txBox="1"/>
              <p:nvPr/>
            </p:nvSpPr>
            <p:spPr>
              <a:xfrm>
                <a:off x="6182593" y="2920788"/>
                <a:ext cx="1286634" cy="3042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≲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−11</m:t>
                          </m:r>
                        </m:sup>
                      </m:sSup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5" name="Metin kutusu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593" y="2920788"/>
                <a:ext cx="1286634" cy="304250"/>
              </a:xfrm>
              <a:prstGeom prst="rect">
                <a:avLst/>
              </a:prstGeom>
              <a:blipFill>
                <a:blip r:embed="rId4"/>
                <a:stretch>
                  <a:fillRect l="-3791" t="-2000" b="-180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Metin kutusu 15"/>
          <p:cNvSpPr txBox="1"/>
          <p:nvPr/>
        </p:nvSpPr>
        <p:spPr>
          <a:xfrm>
            <a:off x="8477752" y="2894249"/>
            <a:ext cx="17127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 smtClean="0"/>
              <a:t>sinyal görünmezse</a:t>
            </a:r>
            <a:endParaRPr lang="tr-TR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Dikdörtgen 16"/>
              <p:cNvSpPr/>
              <p:nvPr/>
            </p:nvSpPr>
            <p:spPr>
              <a:xfrm>
                <a:off x="6001879" y="3433934"/>
                <a:ext cx="6096000" cy="60458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16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sz="1600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tr-TR" sz="1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𝝁</m:t>
                        </m:r>
                      </m:sub>
                    </m:sSub>
                    <m:r>
                      <a:rPr lang="tr-TR" sz="1600" b="0" i="1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tr-TR" sz="1600" dirty="0" smtClean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kozmik </a:t>
                </a:r>
                <a:r>
                  <a:rPr lang="tr-TR" sz="1600" dirty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sicimin uzay-zaman üzerindeki </a:t>
                </a:r>
                <a:r>
                  <a:rPr lang="tr-TR" sz="1600" dirty="0" err="1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kütleçekimsel</a:t>
                </a:r>
                <a:r>
                  <a:rPr lang="tr-TR" sz="1600" dirty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 etki büyüklüğünü belirleyen boyutsuz </a:t>
                </a:r>
                <a:r>
                  <a:rPr lang="tr-TR" sz="1600" dirty="0" smtClean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parametredir)</a:t>
                </a:r>
                <a:endParaRPr lang="tr-TR" sz="1600" dirty="0"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</mc:Choice>
        <mc:Fallback xmlns="">
          <p:sp>
            <p:nvSpPr>
              <p:cNvPr id="17" name="Dikdörtgen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1879" y="3433934"/>
                <a:ext cx="6096000" cy="604589"/>
              </a:xfrm>
              <a:prstGeom prst="rect">
                <a:avLst/>
              </a:prstGeom>
              <a:blipFill>
                <a:blip r:embed="rId5"/>
                <a:stretch>
                  <a:fillRect l="-600" t="-4040" b="-1212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Metin kutusu 17"/>
          <p:cNvSpPr txBox="1"/>
          <p:nvPr/>
        </p:nvSpPr>
        <p:spPr>
          <a:xfrm>
            <a:off x="5666149" y="5118076"/>
            <a:ext cx="61743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3.</a:t>
            </a:r>
            <a:r>
              <a:rPr lang="tr-TR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   </a:t>
            </a:r>
            <a:r>
              <a:rPr lang="tr-TR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A. </a:t>
            </a:r>
            <a:r>
              <a:rPr lang="tr-TR" sz="16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Afzal</a:t>
            </a:r>
            <a:r>
              <a:rPr lang="tr-TR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et al, </a:t>
            </a:r>
            <a:r>
              <a:rPr lang="en-US" sz="16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Cosmic strings-induced CMB anisotropies in light of </a:t>
            </a:r>
            <a:endParaRPr lang="tr-TR" sz="1600" b="1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tr-TR" sz="16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    </a:t>
            </a:r>
            <a:r>
              <a:rPr lang="en-US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weighted </a:t>
            </a:r>
            <a:r>
              <a:rPr lang="en-US" sz="16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morphology </a:t>
            </a:r>
            <a:r>
              <a:rPr lang="tr-TR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1600" i="1" dirty="0" smtClean="0">
                <a:solidFill>
                  <a:srgbClr val="2A2A2A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Monthly </a:t>
            </a:r>
            <a:r>
              <a:rPr lang="en-US" sz="1600" i="1" dirty="0">
                <a:solidFill>
                  <a:srgbClr val="2A2A2A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Notices of the Royal Astronomical </a:t>
            </a:r>
            <a:endParaRPr lang="tr-TR" sz="1600" i="1" dirty="0" smtClean="0">
              <a:solidFill>
                <a:srgbClr val="2A2A2A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tr-TR" sz="1600" i="1" dirty="0">
                <a:solidFill>
                  <a:srgbClr val="2A2A2A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sz="1600" i="1" dirty="0" smtClean="0">
                <a:solidFill>
                  <a:srgbClr val="2A2A2A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  </a:t>
            </a:r>
            <a:r>
              <a:rPr lang="en-US" sz="1600" i="1" dirty="0" smtClean="0">
                <a:solidFill>
                  <a:srgbClr val="2A2A2A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Society</a:t>
            </a:r>
            <a:r>
              <a:rPr lang="tr-TR" sz="1600" i="1" dirty="0" smtClean="0">
                <a:solidFill>
                  <a:srgbClr val="2A2A2A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en-US" sz="1600" dirty="0" smtClean="0">
                <a:solidFill>
                  <a:srgbClr val="2A2A2A"/>
                </a:solidFill>
                <a:latin typeface="Source Sans Pro" panose="020B0503030403020204" pitchFamily="34" charset="0"/>
              </a:rPr>
              <a:t>541</a:t>
            </a:r>
            <a:r>
              <a:rPr lang="tr-TR" sz="1600" dirty="0" smtClean="0">
                <a:solidFill>
                  <a:srgbClr val="2A2A2A"/>
                </a:solidFill>
                <a:latin typeface="Source Sans Pro" panose="020B0503030403020204" pitchFamily="34" charset="0"/>
              </a:rPr>
              <a:t> </a:t>
            </a:r>
            <a:r>
              <a:rPr lang="en-US" sz="1600" dirty="0" smtClean="0">
                <a:solidFill>
                  <a:srgbClr val="2A2A2A"/>
                </a:solidFill>
                <a:latin typeface="Source Sans Pro" panose="020B0503030403020204" pitchFamily="34" charset="0"/>
              </a:rPr>
              <a:t> 3851</a:t>
            </a:r>
            <a:r>
              <a:rPr lang="tr-TR" sz="1600" dirty="0" smtClean="0">
                <a:solidFill>
                  <a:srgbClr val="2A2A2A"/>
                </a:solidFill>
                <a:latin typeface="Source Sans Pro" panose="020B0503030403020204" pitchFamily="34" charset="0"/>
              </a:rPr>
              <a:t> (2025).</a:t>
            </a:r>
            <a:endParaRPr lang="tr-TR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Dikdörtgen 18"/>
              <p:cNvSpPr/>
              <p:nvPr/>
            </p:nvSpPr>
            <p:spPr>
              <a:xfrm>
                <a:off x="6108726" y="5968448"/>
                <a:ext cx="6096000" cy="54361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tr-TR" sz="1400" dirty="0" smtClean="0"/>
                  <a:t>Kozmik sicimler </a:t>
                </a:r>
                <a:r>
                  <a:rPr lang="tr-TR" sz="1400" dirty="0" err="1"/>
                  <a:t>CMB’de</a:t>
                </a:r>
                <a:r>
                  <a:rPr lang="tr-TR" sz="1400" dirty="0"/>
                  <a:t> sıcaklık haritasında keskin geçişler oluşturur. </a:t>
                </a:r>
                <a:r>
                  <a:rPr lang="tr-TR" sz="1400" dirty="0" err="1" smtClean="0"/>
                  <a:t>Gott</a:t>
                </a:r>
                <a:r>
                  <a:rPr lang="tr-TR" sz="1400" dirty="0" smtClean="0"/>
                  <a:t>–</a:t>
                </a:r>
                <a:r>
                  <a:rPr lang="tr-TR" sz="1400" dirty="0" err="1" smtClean="0"/>
                  <a:t>Kaiser</a:t>
                </a:r>
                <a:r>
                  <a:rPr lang="tr-TR" sz="1400" dirty="0" smtClean="0"/>
                  <a:t>–</a:t>
                </a:r>
                <a:r>
                  <a:rPr lang="tr-TR" sz="1400" dirty="0" err="1" smtClean="0"/>
                  <a:t>Stebbins</a:t>
                </a:r>
                <a:r>
                  <a:rPr lang="tr-TR" sz="1400" dirty="0" smtClean="0"/>
                  <a:t> </a:t>
                </a:r>
                <a:r>
                  <a:rPr lang="tr-TR" sz="1400" dirty="0"/>
                  <a:t>etkisi olarak bilinir.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14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tr-T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tr-T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 </m:t>
                    </m:r>
                    <m:sSup>
                      <m:sSupPr>
                        <m:ctrlPr>
                          <a:rPr lang="tr-T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tr-T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tr-T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r>
                  <a:rPr lang="tr-TR" sz="1400" dirty="0"/>
                  <a:t>seviyesine kadar hassastır</a:t>
                </a:r>
              </a:p>
            </p:txBody>
          </p:sp>
        </mc:Choice>
        <mc:Fallback xmlns="">
          <p:sp>
            <p:nvSpPr>
              <p:cNvPr id="19" name="Dikdörtgen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8726" y="5968448"/>
                <a:ext cx="6096000" cy="543610"/>
              </a:xfrm>
              <a:prstGeom prst="rect">
                <a:avLst/>
              </a:prstGeom>
              <a:blipFill>
                <a:blip r:embed="rId6"/>
                <a:stretch>
                  <a:fillRect l="-300" t="-2247" b="-898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Dikdörtgen 20"/>
          <p:cNvSpPr/>
          <p:nvPr/>
        </p:nvSpPr>
        <p:spPr>
          <a:xfrm>
            <a:off x="366438" y="5855955"/>
            <a:ext cx="40915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uzay tabanlı </a:t>
            </a:r>
            <a:r>
              <a:rPr lang="tr-TR" dirty="0" err="1"/>
              <a:t>gravitational</a:t>
            </a:r>
            <a:r>
              <a:rPr lang="tr-TR" dirty="0"/>
              <a:t> </a:t>
            </a:r>
            <a:r>
              <a:rPr lang="tr-TR" dirty="0" err="1"/>
              <a:t>wave</a:t>
            </a:r>
            <a:r>
              <a:rPr lang="tr-TR" dirty="0"/>
              <a:t> </a:t>
            </a:r>
            <a:r>
              <a:rPr lang="tr-TR" dirty="0" err="1"/>
              <a:t>dedektörü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4410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/>
        </p:nvSpPr>
        <p:spPr>
          <a:xfrm>
            <a:off x="0" y="636006"/>
            <a:ext cx="5636302" cy="9151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tr-TR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CMB </a:t>
            </a:r>
            <a:r>
              <a:rPr lang="tr-TR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Gözlemleri</a:t>
            </a:r>
            <a:endParaRPr lang="tr-TR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Gott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–</a:t>
            </a: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Kaiser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–</a:t>
            </a: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Stebbins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effect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Temperature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discontinuities</a:t>
            </a:r>
            <a:endParaRPr lang="tr-TR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/>
              <p:cNvSpPr txBox="1"/>
              <p:nvPr/>
            </p:nvSpPr>
            <p:spPr>
              <a:xfrm>
                <a:off x="1334124" y="1678898"/>
                <a:ext cx="1137556" cy="3032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≳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−7</m:t>
                          </m:r>
                        </m:sup>
                      </m:sSup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8" name="Metin kutusu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4124" y="1678898"/>
                <a:ext cx="1137556" cy="303225"/>
              </a:xfrm>
              <a:prstGeom prst="rect">
                <a:avLst/>
              </a:prstGeom>
              <a:blipFill>
                <a:blip r:embed="rId2"/>
                <a:stretch>
                  <a:fillRect l="-4839" t="-2000" r="-1613" b="-180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Dikdörtgen 8"/>
          <p:cNvSpPr/>
          <p:nvPr/>
        </p:nvSpPr>
        <p:spPr>
          <a:xfrm>
            <a:off x="6285876" y="636006"/>
            <a:ext cx="5906124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Gravita</a:t>
            </a:r>
            <a:r>
              <a:rPr lang="tr-TR" b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syonel</a:t>
            </a:r>
            <a:r>
              <a:rPr lang="en-US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Dalgalar</a:t>
            </a:r>
            <a:r>
              <a:rPr lang="en-US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(</a:t>
            </a:r>
            <a:r>
              <a:rPr lang="tr-TR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Şimdi</a:t>
            </a:r>
            <a:r>
              <a:rPr lang="en-US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  <a:t>LIGO / Virgo / KAGRA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  <a:t>Stochastic background searches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Dikdörtgen 9"/>
              <p:cNvSpPr/>
              <p:nvPr/>
            </p:nvSpPr>
            <p:spPr>
              <a:xfrm>
                <a:off x="7398029" y="1982123"/>
                <a:ext cx="1420004" cy="3965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≲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−11</m:t>
                          </m:r>
                        </m:sup>
                      </m:sSup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0" name="Dikdörtgen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8029" y="1982123"/>
                <a:ext cx="1420004" cy="396583"/>
              </a:xfrm>
              <a:prstGeom prst="rect">
                <a:avLst/>
              </a:prstGeom>
              <a:blipFill>
                <a:blip r:embed="rId3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Dikdörtgen 13"/>
          <p:cNvSpPr/>
          <p:nvPr/>
        </p:nvSpPr>
        <p:spPr>
          <a:xfrm>
            <a:off x="3413802" y="3314702"/>
            <a:ext cx="6096000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tr-TR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LISA </a:t>
            </a:r>
          </a:p>
          <a:p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Uzay 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tabanlı </a:t>
            </a: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kütleçekim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 dalgası </a:t>
            </a: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dedektörü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 (2035</a:t>
            </a:r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+)</a:t>
            </a:r>
          </a:p>
          <a:p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Kozmik 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sicimlerden kaynaklanan </a:t>
            </a: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kütleçekim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 dalgası patlamalarına </a:t>
            </a:r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duyarlı</a:t>
            </a:r>
            <a:endParaRPr lang="tr-TR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Metin kutusu 15"/>
              <p:cNvSpPr txBox="1"/>
              <p:nvPr/>
            </p:nvSpPr>
            <p:spPr>
              <a:xfrm>
                <a:off x="5170230" y="5039117"/>
                <a:ext cx="1924566" cy="3048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tr-T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~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−10</m:t>
                          </m:r>
                        </m:sup>
                      </m:sSup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∼</m:t>
                      </m:r>
                      <m:sSup>
                        <m:s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−16</m:t>
                          </m:r>
                        </m:sup>
                      </m:sSup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6" name="Metin kutusu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0230" y="5039117"/>
                <a:ext cx="1924566" cy="304827"/>
              </a:xfrm>
              <a:prstGeom prst="rect">
                <a:avLst/>
              </a:prstGeom>
              <a:blipFill>
                <a:blip r:embed="rId4"/>
                <a:stretch>
                  <a:fillRect l="-2215" r="-949" b="-200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182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1322114" y="441173"/>
            <a:ext cx="40110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Başka </a:t>
            </a:r>
            <a:r>
              <a:rPr lang="tr-TR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ne tür topolojik kusurlar var?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77" y="1126096"/>
            <a:ext cx="9077325" cy="502920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7" name="Dikdörtgen 6"/>
          <p:cNvSpPr/>
          <p:nvPr/>
        </p:nvSpPr>
        <p:spPr>
          <a:xfrm>
            <a:off x="7791996" y="6437426"/>
            <a:ext cx="31598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err="1">
                <a:latin typeface="Comfortaa-SemiBold"/>
              </a:rPr>
              <a:t>Jose</a:t>
            </a:r>
            <a:r>
              <a:rPr lang="tr-TR" b="1" dirty="0">
                <a:latin typeface="Comfortaa-SemiBold"/>
              </a:rPr>
              <a:t> J. </a:t>
            </a:r>
            <a:r>
              <a:rPr lang="tr-TR" b="1" dirty="0" smtClean="0">
                <a:latin typeface="Comfortaa-SemiBold"/>
              </a:rPr>
              <a:t>Blanco-</a:t>
            </a:r>
            <a:r>
              <a:rPr lang="tr-TR" b="1" dirty="0" err="1" smtClean="0">
                <a:latin typeface="Comfortaa-SemiBold"/>
              </a:rPr>
              <a:t>Pillado</a:t>
            </a:r>
            <a:r>
              <a:rPr lang="tr-TR" b="1" dirty="0" smtClean="0">
                <a:latin typeface="Comfortaa-SemiBold"/>
              </a:rPr>
              <a:t> et al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1997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306367" y="366224"/>
            <a:ext cx="9152426" cy="984885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tr-TR" sz="2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Peki </a:t>
            </a:r>
            <a:r>
              <a:rPr lang="tr-TR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bu geometri içinde bir </a:t>
            </a:r>
            <a:r>
              <a:rPr lang="tr-TR" sz="20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fermiyon</a:t>
            </a:r>
            <a:r>
              <a:rPr lang="tr-TR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nasıl davranır</a:t>
            </a:r>
            <a:r>
              <a:rPr lang="tr-TR" sz="2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?</a:t>
            </a:r>
          </a:p>
          <a:p>
            <a:r>
              <a:rPr lang="tr-TR" i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Dirac</a:t>
            </a:r>
            <a:r>
              <a:rPr lang="tr-TR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denklemini çözmeden </a:t>
            </a:r>
            <a:r>
              <a:rPr lang="tr-TR" i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fermiyonların</a:t>
            </a:r>
            <a:r>
              <a:rPr lang="tr-TR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sicim üzerinde nasıl davrandığını bilemeyiz</a:t>
            </a:r>
          </a:p>
          <a:p>
            <a:endParaRPr lang="tr-TR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367" y="1541332"/>
            <a:ext cx="10363200" cy="5124450"/>
          </a:xfrm>
          <a:prstGeom prst="rect">
            <a:avLst/>
          </a:prstGeom>
          <a:ln>
            <a:solidFill>
              <a:srgbClr val="0070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66848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tin kutusu 4"/>
              <p:cNvSpPr txBox="1"/>
              <p:nvPr/>
            </p:nvSpPr>
            <p:spPr>
              <a:xfrm>
                <a:off x="213024" y="1339603"/>
                <a:ext cx="322395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𝑑𝑠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𝑑𝑟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𝜚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tr-TR" dirty="0" smtClean="0"/>
                  <a:t>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𝑑𝑧</m:t>
                        </m:r>
                      </m:e>
                      <m:sup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5" name="Metin kutus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024" y="1339603"/>
                <a:ext cx="3223959" cy="276999"/>
              </a:xfrm>
              <a:prstGeom prst="rect">
                <a:avLst/>
              </a:prstGeom>
              <a:blipFill>
                <a:blip r:embed="rId2"/>
                <a:stretch>
                  <a:fillRect l="-2647" t="-28889" r="-567" b="-5111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/>
              <p:cNvSpPr txBox="1"/>
              <p:nvPr/>
            </p:nvSpPr>
            <p:spPr>
              <a:xfrm>
                <a:off x="271051" y="489310"/>
                <a:ext cx="155395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6" name="Metin kutusu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051" y="489310"/>
                <a:ext cx="1553952" cy="276999"/>
              </a:xfrm>
              <a:prstGeom prst="rect">
                <a:avLst/>
              </a:prstGeom>
              <a:blipFill>
                <a:blip r:embed="rId3"/>
                <a:stretch>
                  <a:fillRect l="-1961" b="-3260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Metin kutusu 6"/>
              <p:cNvSpPr txBox="1"/>
              <p:nvPr/>
            </p:nvSpPr>
            <p:spPr>
              <a:xfrm>
                <a:off x="2260423" y="477098"/>
                <a:ext cx="183229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d>
                        <m:dPr>
                          <m:ctrlP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−∞,+∞</m:t>
                          </m:r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7" name="Metin kutusu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0423" y="477098"/>
                <a:ext cx="1832296" cy="276999"/>
              </a:xfrm>
              <a:prstGeom prst="rect">
                <a:avLst/>
              </a:prstGeom>
              <a:blipFill>
                <a:blip r:embed="rId4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/>
              <p:cNvSpPr txBox="1"/>
              <p:nvPr/>
            </p:nvSpPr>
            <p:spPr>
              <a:xfrm>
                <a:off x="4674719" y="489310"/>
                <a:ext cx="10947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0,2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8" name="Metin kutusu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719" y="489310"/>
                <a:ext cx="1094787" cy="276999"/>
              </a:xfrm>
              <a:prstGeom prst="rect">
                <a:avLst/>
              </a:prstGeom>
              <a:blipFill>
                <a:blip r:embed="rId5"/>
                <a:stretch>
                  <a:fillRect l="-7263" b="-3260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/>
              <p:cNvSpPr txBox="1"/>
              <p:nvPr/>
            </p:nvSpPr>
            <p:spPr>
              <a:xfrm>
                <a:off x="5051896" y="1304144"/>
                <a:ext cx="1066446" cy="3124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𝛻</m:t>
                          </m:r>
                        </m:e>
                      </m:acc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9" name="Metin kutusu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1896" y="1304144"/>
                <a:ext cx="1066446" cy="312458"/>
              </a:xfrm>
              <a:prstGeom prst="rect">
                <a:avLst/>
              </a:prstGeom>
              <a:blipFill>
                <a:blip r:embed="rId6"/>
                <a:stretch>
                  <a:fillRect l="-5143" t="-45098" r="-33143" b="-588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/>
              <p:cNvSpPr txBox="1"/>
              <p:nvPr/>
            </p:nvSpPr>
            <p:spPr>
              <a:xfrm>
                <a:off x="5051896" y="1768839"/>
                <a:ext cx="878446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0" name="Metin kutusu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1896" y="1768839"/>
                <a:ext cx="878446" cy="310598"/>
              </a:xfrm>
              <a:prstGeom prst="rect">
                <a:avLst/>
              </a:prstGeom>
              <a:blipFill>
                <a:blip r:embed="rId7"/>
                <a:stretch>
                  <a:fillRect l="-6250" t="-9804" r="-36111" b="-1568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etin kutusu 10"/>
              <p:cNvSpPr txBox="1"/>
              <p:nvPr/>
            </p:nvSpPr>
            <p:spPr>
              <a:xfrm>
                <a:off x="5051896" y="2231674"/>
                <a:ext cx="1909369" cy="3435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0,0,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sub>
                          </m:s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),0</m:t>
                          </m:r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1" name="Metin kutusu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1896" y="2231674"/>
                <a:ext cx="1909369" cy="343556"/>
              </a:xfrm>
              <a:prstGeom prst="rect">
                <a:avLst/>
              </a:prstGeom>
              <a:blipFill>
                <a:blip r:embed="rId8"/>
                <a:stretch>
                  <a:fillRect l="-2556" t="-37500" b="-250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etin kutusu 11"/>
              <p:cNvSpPr txBox="1"/>
              <p:nvPr/>
            </p:nvSpPr>
            <p:spPr>
              <a:xfrm>
                <a:off x="5037726" y="2694509"/>
                <a:ext cx="1369542" cy="3932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tr-TR" dirty="0" smtClean="0"/>
                  <a:t>=</a:t>
                </a:r>
                <a14:m>
                  <m:oMath xmlns:m="http://schemas.openxmlformats.org/officeDocument/2006/math"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tr-TR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𝜚</m:t>
                        </m:r>
                        <m:sSub>
                          <m:sSubPr>
                            <m:ctrlPr>
                              <a:rPr lang="tr-TR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tr-TR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tr-TR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num>
                      <m:den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12" name="Metin kutusu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7726" y="2694509"/>
                <a:ext cx="1369542" cy="393249"/>
              </a:xfrm>
              <a:prstGeom prst="rect">
                <a:avLst/>
              </a:prstGeom>
              <a:blipFill>
                <a:blip r:embed="rId9"/>
                <a:stretch>
                  <a:fillRect l="-5778" t="-4615" b="-2153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Dikdörtgen 12"/>
          <p:cNvSpPr/>
          <p:nvPr/>
        </p:nvSpPr>
        <p:spPr>
          <a:xfrm>
            <a:off x="118144" y="2450652"/>
            <a:ext cx="40936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i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Landau</a:t>
            </a:r>
            <a:r>
              <a:rPr lang="tr-TR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i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problemi’nin</a:t>
            </a:r>
            <a:r>
              <a:rPr lang="tr-TR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eğri uzay versiyonu</a:t>
            </a:r>
          </a:p>
        </p:txBody>
      </p:sp>
      <p:sp>
        <p:nvSpPr>
          <p:cNvPr id="14" name="Dikdörtgen 13"/>
          <p:cNvSpPr/>
          <p:nvPr/>
        </p:nvSpPr>
        <p:spPr>
          <a:xfrm>
            <a:off x="118144" y="4548928"/>
            <a:ext cx="95187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1-</a:t>
            </a:r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Manyetik 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alan, kozmik sicime paralel ve </a:t>
            </a: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uniform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 seçilmiştir. Bu seçim, sistemin silindirik simetrisini koruyarak analitik çözüm elde edilmesini mümkün </a:t>
            </a:r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kılar.</a:t>
            </a:r>
            <a:endParaRPr lang="tr-TR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118144" y="5636993"/>
            <a:ext cx="86828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2</a:t>
            </a:r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- Bu 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durumda problem, eğri uzayda </a:t>
            </a: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Landau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 seviyelerinin bir genellemesi haline gelir.</a:t>
            </a:r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081" y="328776"/>
            <a:ext cx="4305631" cy="414935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18832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tin kutusu 4"/>
              <p:cNvSpPr txBox="1"/>
              <p:nvPr/>
            </p:nvSpPr>
            <p:spPr>
              <a:xfrm>
                <a:off x="764497" y="584616"/>
                <a:ext cx="4492640" cy="3192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tr-TR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  <m:sSup>
                            <m:sSupPr>
                              <m:ctrlPr>
                                <a:rPr lang="tr-TR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𝜸</m:t>
                              </m:r>
                            </m:e>
                            <m:sup>
                              <m:r>
                                <a:rPr lang="tr-TR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𝝁</m:t>
                              </m:r>
                            </m:sup>
                          </m:sSup>
                          <m:d>
                            <m:dPr>
                              <m:ctrlPr>
                                <a:rPr lang="tr-TR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  <m:d>
                            <m:dPr>
                              <m:ctrlPr>
                                <a:rPr lang="tr-TR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tr-TR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𝜵</m:t>
                                  </m:r>
                                </m:e>
                                <m:sub>
                                  <m:r>
                                    <a:rPr lang="tr-TR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𝝁</m:t>
                                  </m:r>
                                </m:sub>
                              </m:sSub>
                              <m:r>
                                <a:rPr lang="tr-TR" b="1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tr-TR" b="1" i="1" smtClean="0">
                                  <a:latin typeface="Cambria Math" panose="02040503050406030204" pitchFamily="18" charset="0"/>
                                </a:rPr>
                                <m:t>𝒊𝒆</m:t>
                              </m:r>
                              <m:sSub>
                                <m:sSubPr>
                                  <m:ctrlPr>
                                    <a:rPr lang="tr-TR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b="1" i="1" smtClean="0">
                                      <a:latin typeface="Cambria Math" panose="02040503050406030204" pitchFamily="18" charset="0"/>
                                    </a:rPr>
                                    <m:t>𝑨</m:t>
                                  </m:r>
                                </m:e>
                                <m:sub>
                                  <m:r>
                                    <a:rPr lang="tr-TR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𝝁</m:t>
                                  </m:r>
                                </m:sub>
                              </m:sSub>
                            </m:e>
                          </m:d>
                          <m:r>
                            <a:rPr lang="tr-TR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tr-TR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b="1" i="1" smtClean="0">
                                  <a:latin typeface="Cambria Math" panose="02040503050406030204" pitchFamily="18" charset="0"/>
                                </a:rPr>
                                <m:t>𝑴</m:t>
                              </m:r>
                              <m:r>
                                <a:rPr lang="tr-TR" b="1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tr-TR" b="1" i="1" smtClean="0"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  <m:d>
                                <m:dPr>
                                  <m:ctrlPr>
                                    <a:rPr lang="tr-TR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tr-TR" b="1" i="1" smtClean="0"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</m:d>
                            </m:e>
                          </m:d>
                        </m:e>
                      </m:d>
                      <m:r>
                        <a:rPr lang="el-G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𝜳</m:t>
                      </m:r>
                      <m:d>
                        <m:dPr>
                          <m:ctrlPr>
                            <a:rPr lang="el-G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tr-T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tr-TR" b="1" dirty="0"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</mc:Choice>
        <mc:Fallback xmlns="">
          <p:sp>
            <p:nvSpPr>
              <p:cNvPr id="5" name="Metin kutus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97" y="584616"/>
                <a:ext cx="4492640" cy="319255"/>
              </a:xfrm>
              <a:prstGeom prst="rect">
                <a:avLst/>
              </a:prstGeom>
              <a:blipFill>
                <a:blip r:embed="rId2"/>
                <a:stretch>
                  <a:fillRect r="-950" b="-1923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/>
              <p:cNvSpPr txBox="1"/>
              <p:nvPr/>
            </p:nvSpPr>
            <p:spPr>
              <a:xfrm>
                <a:off x="764497" y="1229193"/>
                <a:ext cx="26470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p>
                          <m:d>
                            <m:d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tr-T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sup>
                          </m:sSup>
                          <m:d>
                            <m:d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𝜇𝜈</m:t>
                          </m:r>
                        </m:sup>
                      </m:sSup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6" name="Metin kutusu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97" y="1229193"/>
                <a:ext cx="2647007" cy="276999"/>
              </a:xfrm>
              <a:prstGeom prst="rect">
                <a:avLst/>
              </a:prstGeom>
              <a:blipFill>
                <a:blip r:embed="rId3"/>
                <a:stretch>
                  <a:fillRect b="-2666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Metin kutusu 6"/>
              <p:cNvSpPr txBox="1"/>
              <p:nvPr/>
            </p:nvSpPr>
            <p:spPr>
              <a:xfrm>
                <a:off x="829386" y="1831707"/>
                <a:ext cx="1258614" cy="2993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7" name="Metin kutusu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386" y="1831707"/>
                <a:ext cx="1258614" cy="299313"/>
              </a:xfrm>
              <a:prstGeom prst="rect">
                <a:avLst/>
              </a:prstGeom>
              <a:blipFill>
                <a:blip r:embed="rId4"/>
                <a:stretch>
                  <a:fillRect l="-3865" r="-1449" b="-180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Dikdörtgen 7"/>
              <p:cNvSpPr/>
              <p:nvPr/>
            </p:nvSpPr>
            <p:spPr>
              <a:xfrm>
                <a:off x="764497" y="2296977"/>
                <a:ext cx="2266839" cy="4853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tr-TR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sub>
                    </m:sSub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lang="tr-T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  <m:sSubSup>
                      <m:sSubSup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  <m:sup>
                        <m:r>
                          <a:rPr lang="tr-T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sup>
                    </m:sSubSup>
                    <m:d>
                      <m:dPr>
                        <m:begChr m:val="["/>
                        <m:endChr m:val="]"/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tr-TR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e>
                    </m:d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8" name="Dikdörtgen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97" y="2296977"/>
                <a:ext cx="2266839" cy="485326"/>
              </a:xfrm>
              <a:prstGeom prst="rect">
                <a:avLst/>
              </a:prstGeom>
              <a:blipFill>
                <a:blip r:embed="rId5"/>
                <a:stretch>
                  <a:fillRect b="-88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/>
              <p:cNvSpPr txBox="1"/>
              <p:nvPr/>
            </p:nvSpPr>
            <p:spPr>
              <a:xfrm>
                <a:off x="4566711" y="1600746"/>
                <a:ext cx="1481752" cy="4619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tr-TR" b="1" i="1" smtClean="0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b="1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tr-TR" b="1" i="1" smtClean="0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0" name="Metin kutusu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711" y="1600746"/>
                <a:ext cx="1481752" cy="46192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etin kutusu 10"/>
              <p:cNvSpPr txBox="1"/>
              <p:nvPr/>
            </p:nvSpPr>
            <p:spPr>
              <a:xfrm>
                <a:off x="4456873" y="2333767"/>
                <a:ext cx="1682191" cy="5159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1" name="Metin kutusu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6873" y="2333767"/>
                <a:ext cx="1682191" cy="515975"/>
              </a:xfrm>
              <a:prstGeom prst="rect">
                <a:avLst/>
              </a:prstGeom>
              <a:blipFill>
                <a:blip r:embed="rId7"/>
                <a:stretch>
                  <a:fillRect b="-119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etin kutusu 11"/>
              <p:cNvSpPr txBox="1"/>
              <p:nvPr/>
            </p:nvSpPr>
            <p:spPr>
              <a:xfrm>
                <a:off x="7030386" y="333050"/>
                <a:ext cx="3686329" cy="10346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bSup>
                      <m:d>
                        <m:d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0   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func>
                                      <m:func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tr-TR" b="0" i="0" smtClean="0">
                                            <a:latin typeface="Cambria Math" panose="02040503050406030204" pitchFamily="18" charset="0"/>
                                          </a:rPr>
                                          <m:t>cos</m:t>
                                        </m:r>
                                      </m:fName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𝜙</m:t>
                                        </m:r>
                                      </m:e>
                                    </m:func>
                                  </m:e>
                                </m:mr>
                              </m:m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  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     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𝜚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𝑟</m:t>
                                    </m:r>
                                    <m:func>
                                      <m:func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tr-TR" b="0" i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sin</m:t>
                                        </m:r>
                                      </m:fName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𝜙</m:t>
                                        </m:r>
                                      </m:e>
                                    </m:func>
                                  </m:e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   0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func>
                                      <m:func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tr-TR" b="0" i="0" smtClean="0">
                                            <a:latin typeface="Cambria Math" panose="02040503050406030204" pitchFamily="18" charset="0"/>
                                          </a:rPr>
                                          <m:t>sin</m:t>
                                        </m:r>
                                      </m:fName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𝜙</m:t>
                                        </m:r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    </m:t>
                                        </m:r>
                                      </m:e>
                                    </m:func>
                                  </m:e>
                                </m:mr>
                                <m:m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tr-T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𝜚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𝑟</m:t>
                                    </m:r>
                                    <m:func>
                                      <m:func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  <m:brk m:alnAt="7"/>
                                          </m:rPr>
                                          <a:rPr lang="tr-TR" b="0" i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c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tr-TR" b="0" i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os</m:t>
                                        </m:r>
                                      </m:fName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𝜙</m:t>
                                        </m:r>
                                      </m:e>
                                    </m:func>
                                  </m:e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</m:m>
                            </m:e>
                          </m:eqArr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2" name="Metin kutusu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0386" y="333050"/>
                <a:ext cx="3686329" cy="103464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Dikdörtgen 12"/>
              <p:cNvSpPr/>
              <p:nvPr/>
            </p:nvSpPr>
            <p:spPr>
              <a:xfrm>
                <a:off x="6938052" y="2028266"/>
                <a:ext cx="4288930" cy="11464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d>
                        <m:d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tr-TR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0   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func>
                                      <m:func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tr-TR">
                                            <a:latin typeface="Cambria Math" panose="02040503050406030204" pitchFamily="18" charset="0"/>
                                          </a:rPr>
                                          <m:t>cos</m:t>
                                        </m:r>
                                      </m:fName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𝜙</m:t>
                                        </m:r>
                                      </m:e>
                                    </m:func>
                                  </m:e>
                                </m:mr>
                              </m:m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  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     </m:t>
                                    </m:r>
                                    <m:sSup>
                                      <m:sSupPr>
                                        <m:ctrlPr>
                                          <a:rPr lang="tr-TR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tr-TR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tr-TR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𝜚</m:t>
                                            </m:r>
                                            <m:r>
                                              <a:rPr lang="tr-TR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sup>
                                    </m:sSup>
                                    <m:func>
                                      <m:func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tr-TR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sin</m:t>
                                        </m:r>
                                      </m:fName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𝜙</m:t>
                                        </m:r>
                                      </m:e>
                                    </m:func>
                                  </m:e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   0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func>
                                      <m:func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tr-TR">
                                            <a:latin typeface="Cambria Math" panose="02040503050406030204" pitchFamily="18" charset="0"/>
                                          </a:rPr>
                                          <m:t>sin</m:t>
                                        </m:r>
                                      </m:fName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𝜙</m:t>
                                        </m:r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    </m:t>
                                        </m:r>
                                      </m:e>
                                    </m:func>
                                  </m:e>
                                </m:mr>
                                <m:m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p>
                                      <m:sSup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tr-TR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tr-TR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𝜚</m:t>
                                            </m:r>
                                            <m:r>
                                              <a:rPr lang="tr-TR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sup>
                                    </m:sSup>
                                    <m:func>
                                      <m:func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  <m:brk m:alnAt="7"/>
                                          </m:rPr>
                                          <a:rPr lang="tr-TR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c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tr-TR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os</m:t>
                                        </m:r>
                                      </m:fName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𝜙</m:t>
                                        </m:r>
                                      </m:e>
                                    </m:func>
                                  </m:e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   </m:t>
                                    </m:r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   </m:t>
                                    </m:r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</m:m>
                            </m:e>
                          </m:eqArr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3" name="Dikdörtgen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8052" y="2028266"/>
                <a:ext cx="4288930" cy="114640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Metin kutusu 13"/>
              <p:cNvSpPr txBox="1"/>
              <p:nvPr/>
            </p:nvSpPr>
            <p:spPr>
              <a:xfrm>
                <a:off x="874807" y="3427507"/>
                <a:ext cx="3623684" cy="662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dirty="0" smtClean="0"/>
                  <a:t>Burada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p>
                    </m:sSup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  <m:sup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p>
                    </m:sSubSup>
                    <m:r>
                      <a:rPr lang="tr-TR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)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tr-TR" dirty="0" smtClean="0"/>
                  <a:t> kullanırsak</a:t>
                </a:r>
                <a:endParaRPr lang="tr-TR" dirty="0"/>
              </a:p>
              <a:p>
                <a:r>
                  <a:rPr lang="tr-TR" dirty="0" smtClean="0"/>
                  <a:t> </a:t>
                </a:r>
                <a:endParaRPr lang="tr-TR" dirty="0"/>
              </a:p>
            </p:txBody>
          </p:sp>
        </mc:Choice>
        <mc:Fallback xmlns="">
          <p:sp>
            <p:nvSpPr>
              <p:cNvPr id="14" name="Metin kutusu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807" y="3427507"/>
                <a:ext cx="3623684" cy="662554"/>
              </a:xfrm>
              <a:prstGeom prst="rect">
                <a:avLst/>
              </a:prstGeom>
              <a:blipFill>
                <a:blip r:embed="rId10"/>
                <a:stretch>
                  <a:fillRect l="-1515" t="-1835" r="-101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Metin kutusu 14"/>
              <p:cNvSpPr txBox="1"/>
              <p:nvPr/>
            </p:nvSpPr>
            <p:spPr>
              <a:xfrm>
                <a:off x="904182" y="4052335"/>
                <a:ext cx="1886349" cy="2805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bSup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5" name="Metin kutusu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182" y="4052335"/>
                <a:ext cx="1886349" cy="280526"/>
              </a:xfrm>
              <a:prstGeom prst="rect">
                <a:avLst/>
              </a:prstGeom>
              <a:blipFill>
                <a:blip r:embed="rId11"/>
                <a:stretch>
                  <a:fillRect l="-2258" t="-2174" r="-645" b="-2173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Metin kutusu 15"/>
              <p:cNvSpPr txBox="1"/>
              <p:nvPr/>
            </p:nvSpPr>
            <p:spPr>
              <a:xfrm>
                <a:off x="904182" y="4458266"/>
                <a:ext cx="3863430" cy="2993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𝜇𝜈</m:t>
                          </m:r>
                        </m:sub>
                      </m:sSub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sup>
                      </m:s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,   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𝜇𝜈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1,−1,−1,−1</m:t>
                          </m:r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6" name="Metin kutusu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182" y="4458266"/>
                <a:ext cx="3863430" cy="299313"/>
              </a:xfrm>
              <a:prstGeom prst="rect">
                <a:avLst/>
              </a:prstGeom>
              <a:blipFill>
                <a:blip r:embed="rId12"/>
                <a:stretch>
                  <a:fillRect l="-946" b="-2040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Metin kutusu 16"/>
              <p:cNvSpPr txBox="1"/>
              <p:nvPr/>
            </p:nvSpPr>
            <p:spPr>
              <a:xfrm>
                <a:off x="874807" y="4910838"/>
                <a:ext cx="16894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00</m:t>
                          </m:r>
                        </m:sub>
                      </m:sSub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7" name="Metin kutusu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807" y="4910838"/>
                <a:ext cx="1689437" cy="276999"/>
              </a:xfrm>
              <a:prstGeom prst="rect">
                <a:avLst/>
              </a:prstGeom>
              <a:blipFill>
                <a:blip r:embed="rId13"/>
                <a:stretch>
                  <a:fillRect l="-2888" t="-4444" r="-722" b="-2666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Metin kutusu 17"/>
              <p:cNvSpPr txBox="1"/>
              <p:nvPr/>
            </p:nvSpPr>
            <p:spPr>
              <a:xfrm>
                <a:off x="3031336" y="4882984"/>
                <a:ext cx="854273" cy="2832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𝜸</m:t>
                          </m:r>
                        </m:e>
                        <m:sup>
                          <m:r>
                            <a:rPr lang="tr-TR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</m:sup>
                      </m:sSup>
                      <m:r>
                        <a:rPr lang="tr-TR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𝜸</m:t>
                          </m:r>
                        </m:e>
                        <m:sub>
                          <m:r>
                            <a:rPr lang="tr-TR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tr-TR" b="1" dirty="0"/>
              </a:p>
            </p:txBody>
          </p:sp>
        </mc:Choice>
        <mc:Fallback xmlns="">
          <p:sp>
            <p:nvSpPr>
              <p:cNvPr id="18" name="Metin kutusu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1336" y="4882984"/>
                <a:ext cx="854273" cy="283219"/>
              </a:xfrm>
              <a:prstGeom prst="rect">
                <a:avLst/>
              </a:prstGeom>
              <a:blipFill>
                <a:blip r:embed="rId14"/>
                <a:stretch>
                  <a:fillRect l="-5714" t="-4348" r="-3571" b="-2391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Metin kutusu 18"/>
              <p:cNvSpPr txBox="1"/>
              <p:nvPr/>
            </p:nvSpPr>
            <p:spPr>
              <a:xfrm>
                <a:off x="2686649" y="4936267"/>
                <a:ext cx="24686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9" name="Metin kutusu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6649" y="4936267"/>
                <a:ext cx="246862" cy="276999"/>
              </a:xfrm>
              <a:prstGeom prst="rect">
                <a:avLst/>
              </a:prstGeom>
              <a:blipFill>
                <a:blip r:embed="rId15"/>
                <a:stretch>
                  <a:fillRect l="-15000" r="-125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Metin kutusu 19"/>
          <p:cNvSpPr txBox="1"/>
          <p:nvPr/>
        </p:nvSpPr>
        <p:spPr>
          <a:xfrm>
            <a:off x="855473" y="5386170"/>
            <a:ext cx="1350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Aynı şekilde 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Metin kutusu 20"/>
              <p:cNvSpPr txBox="1"/>
              <p:nvPr/>
            </p:nvSpPr>
            <p:spPr>
              <a:xfrm>
                <a:off x="2381316" y="5393841"/>
                <a:ext cx="854273" cy="2832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𝜸</m:t>
                          </m:r>
                        </m:e>
                        <m:sup>
                          <m:r>
                            <a:rPr lang="tr-TR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tr-TR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𝜸</m:t>
                          </m:r>
                        </m:e>
                        <m:sub>
                          <m:r>
                            <a:rPr lang="tr-TR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tr-TR" b="1" dirty="0"/>
              </a:p>
            </p:txBody>
          </p:sp>
        </mc:Choice>
        <mc:Fallback xmlns="">
          <p:sp>
            <p:nvSpPr>
              <p:cNvPr id="21" name="Metin kutusu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1316" y="5393841"/>
                <a:ext cx="854273" cy="283219"/>
              </a:xfrm>
              <a:prstGeom prst="rect">
                <a:avLst/>
              </a:prstGeom>
              <a:blipFill>
                <a:blip r:embed="rId16"/>
                <a:stretch>
                  <a:fillRect l="-6429" t="-4348" r="-3571" b="-2173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Dikdörtgen 22"/>
              <p:cNvSpPr/>
              <p:nvPr/>
            </p:nvSpPr>
            <p:spPr>
              <a:xfrm>
                <a:off x="6481484" y="3650578"/>
                <a:ext cx="282667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tr-TR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  <m:r>
                        <a:rPr lang="tr-TR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tr-TR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tr-TR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tr-TR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r>
                            <a:rPr lang="tr-TR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 </m:t>
                          </m:r>
                          <m:sSubSup>
                            <m:sSubSupPr>
                              <m:ctrlPr>
                                <a:rPr lang="tr-TR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tr-TR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tr-TR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tr-TR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bSup>
                          <m:r>
                            <a:rPr lang="tr-TR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tr-TR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tr-TR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tr-TR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tr-TR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Dikdörtgen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1484" y="3650578"/>
                <a:ext cx="2826671" cy="369332"/>
              </a:xfrm>
              <a:prstGeom prst="rect">
                <a:avLst/>
              </a:prstGeom>
              <a:blipFill>
                <a:blip r:embed="rId1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Metin kutusu 23"/>
              <p:cNvSpPr txBox="1"/>
              <p:nvPr/>
            </p:nvSpPr>
            <p:spPr>
              <a:xfrm>
                <a:off x="6505914" y="4137124"/>
                <a:ext cx="21341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d>
                        <m:d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24" name="Metin kutusu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5914" y="4137124"/>
                <a:ext cx="2134109" cy="276999"/>
              </a:xfrm>
              <a:prstGeom prst="rect">
                <a:avLst/>
              </a:prstGeom>
              <a:blipFill>
                <a:blip r:embed="rId18"/>
                <a:stretch>
                  <a:fillRect l="-2000" t="-4444" r="-857" b="-2222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Metin kutusu 24"/>
              <p:cNvSpPr txBox="1"/>
              <p:nvPr/>
            </p:nvSpPr>
            <p:spPr>
              <a:xfrm>
                <a:off x="7111070" y="4480580"/>
                <a:ext cx="21125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tr-TR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tr-TR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sSup>
                                <m:sSup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p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func>
                        </m:e>
                      </m:func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25" name="Metin kutusu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1070" y="4480580"/>
                <a:ext cx="2112566" cy="276999"/>
              </a:xfrm>
              <a:prstGeom prst="rect">
                <a:avLst/>
              </a:prstGeom>
              <a:blipFill>
                <a:blip r:embed="rId19"/>
                <a:stretch>
                  <a:fillRect l="-867" t="-4444" r="-578" b="-3555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Dikdörtgen 25"/>
              <p:cNvSpPr/>
              <p:nvPr/>
            </p:nvSpPr>
            <p:spPr>
              <a:xfrm>
                <a:off x="6144796" y="5072418"/>
                <a:ext cx="2060244" cy="5875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tr-TR" dirty="0" smtClean="0"/>
                  <a:t>=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tr-TR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tr-TR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p>
                                <m:sSupPr>
                                  <m:ctrlPr>
                                    <a:rPr lang="tr-TR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tr-TR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tr-TR" b="0" i="1" dirty="0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p>
                              </m:sSup>
                            </m:e>
                          </m:mr>
                          <m:mr>
                            <m:e>
                              <m:r>
                                <a:rPr lang="tr-TR" b="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tr-TR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tr-TR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tr-TR" b="0" i="1" dirty="0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p>
                              </m:sSup>
                            </m:e>
                            <m:e>
                              <m:r>
                                <a:rPr lang="tr-TR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26" name="Dikdörtgen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4796" y="5072418"/>
                <a:ext cx="2060244" cy="587533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Dikdörtgen 26"/>
              <p:cNvSpPr/>
              <p:nvPr/>
            </p:nvSpPr>
            <p:spPr>
              <a:xfrm>
                <a:off x="6048463" y="5860755"/>
                <a:ext cx="278088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tr-TR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tr-TR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r>
                        <a:rPr lang="tr-TR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tr-TR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tr-TR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tr-TR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func>
                      <m:r>
                        <a:rPr lang="tr-TR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tr-TR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tr-TR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tr-TR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tr-TR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tr-TR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tr-TR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r>
                            <a:rPr lang="tr-TR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tr-TR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tr-TR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func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27" name="Dikdörtgen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8463" y="5860755"/>
                <a:ext cx="2780889" cy="369332"/>
              </a:xfrm>
              <a:prstGeom prst="rect">
                <a:avLst/>
              </a:prstGeom>
              <a:blipFill>
                <a:blip r:embed="rId21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Sağ Ayraç 27"/>
          <p:cNvSpPr/>
          <p:nvPr/>
        </p:nvSpPr>
        <p:spPr>
          <a:xfrm>
            <a:off x="8789031" y="5123086"/>
            <a:ext cx="434605" cy="1021439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Metin kutusu 28"/>
              <p:cNvSpPr txBox="1"/>
              <p:nvPr/>
            </p:nvSpPr>
            <p:spPr>
              <a:xfrm>
                <a:off x="9536142" y="5535450"/>
                <a:ext cx="1841658" cy="5161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𝝈</m:t>
                          </m:r>
                        </m:e>
                        <m:sup>
                          <m:r>
                            <a:rPr lang="tr-TR" b="1" i="1" smtClean="0">
                              <a:latin typeface="Cambria Math" panose="02040503050406030204" pitchFamily="18" charset="0"/>
                            </a:rPr>
                            <m:t>𝒓</m:t>
                          </m:r>
                        </m:sup>
                      </m:sSup>
                      <m:r>
                        <a:rPr lang="tr-TR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tr-TR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b="1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tr-TR" b="1" i="1" smtClean="0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tr-TR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b="1" i="1" smtClean="0">
                                        <a:latin typeface="Cambria Math" panose="02040503050406030204" pitchFamily="18" charset="0"/>
                                      </a:rPr>
                                      <m:t>𝒆</m:t>
                                    </m:r>
                                  </m:e>
                                  <m:sup>
                                    <m:r>
                                      <a:rPr lang="tr-TR" b="1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tr-TR" b="1" i="1" smtClean="0"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  <m:r>
                                      <a:rPr lang="tr-TR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𝝓</m:t>
                                    </m:r>
                                  </m:sup>
                                </m:sSup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tr-TR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b="1" i="1" smtClean="0">
                                        <a:latin typeface="Cambria Math" panose="02040503050406030204" pitchFamily="18" charset="0"/>
                                      </a:rPr>
                                      <m:t>𝒆</m:t>
                                    </m:r>
                                  </m:e>
                                  <m:sup>
                                    <m:r>
                                      <a:rPr lang="tr-TR" b="1" i="1" smtClean="0"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  <m:r>
                                      <a:rPr lang="tr-TR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𝝓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tr-TR" b="1" i="1" smtClean="0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b="1" dirty="0"/>
              </a:p>
            </p:txBody>
          </p:sp>
        </mc:Choice>
        <mc:Fallback xmlns="">
          <p:sp>
            <p:nvSpPr>
              <p:cNvPr id="29" name="Metin kutusu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6142" y="5535450"/>
                <a:ext cx="1841658" cy="516103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978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Metin kutusu 3"/>
              <p:cNvSpPr txBox="1"/>
              <p:nvPr/>
            </p:nvSpPr>
            <p:spPr>
              <a:xfrm>
                <a:off x="1019331" y="554636"/>
                <a:ext cx="1325684" cy="570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tr-TR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func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𝜚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4" name="Metin kutus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331" y="554636"/>
                <a:ext cx="1325684" cy="57028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tin kutusu 4"/>
              <p:cNvSpPr txBox="1"/>
              <p:nvPr/>
            </p:nvSpPr>
            <p:spPr>
              <a:xfrm>
                <a:off x="4025804" y="569626"/>
                <a:ext cx="1144544" cy="570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tr-TR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func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𝜚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5" name="Metin kutus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5804" y="569626"/>
                <a:ext cx="1144544" cy="5702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Metin kutusu 5"/>
          <p:cNvSpPr txBox="1"/>
          <p:nvPr/>
        </p:nvSpPr>
        <p:spPr>
          <a:xfrm>
            <a:off x="2968052" y="659567"/>
            <a:ext cx="434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ve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Metin kutusu 6"/>
              <p:cNvSpPr txBox="1"/>
              <p:nvPr/>
            </p:nvSpPr>
            <p:spPr>
              <a:xfrm>
                <a:off x="883369" y="1424065"/>
                <a:ext cx="2302040" cy="3424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p>
                      </m:sSup>
                      <m:d>
                        <m:d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p>
                      </m:sSubSup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p>
                      </m:sSubSup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7" name="Metin kutusu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369" y="1424065"/>
                <a:ext cx="2302040" cy="342466"/>
              </a:xfrm>
              <a:prstGeom prst="rect">
                <a:avLst/>
              </a:prstGeom>
              <a:blipFill>
                <a:blip r:embed="rId4"/>
                <a:stretch>
                  <a:fillRect l="-794" t="-5357" b="-1607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/>
              <p:cNvSpPr txBox="1"/>
              <p:nvPr/>
            </p:nvSpPr>
            <p:spPr>
              <a:xfrm>
                <a:off x="1658168" y="1927176"/>
                <a:ext cx="2349809" cy="570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tr-TR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func>
                        </m:num>
                        <m:den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𝜚</m:t>
                          </m:r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sSup>
                        <m:sSupPr>
                          <m:ctrlP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tr-TR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func>
                        </m:num>
                        <m:den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𝜚</m:t>
                          </m:r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sSup>
                        <m:sSupPr>
                          <m:ctrlP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8" name="Metin kutusu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8168" y="1927176"/>
                <a:ext cx="2349809" cy="57028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/>
              <p:cNvSpPr txBox="1"/>
              <p:nvPr/>
            </p:nvSpPr>
            <p:spPr>
              <a:xfrm>
                <a:off x="780145" y="2664808"/>
                <a:ext cx="2187907" cy="5292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p>
                      </m:sSup>
                      <m:d>
                        <m:d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𝜙</m:t>
                                    </m:r>
                                  </m:sup>
                                </m:sSup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𝜙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9" name="Metin kutusu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145" y="2664808"/>
                <a:ext cx="2187907" cy="52924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/>
              <p:cNvSpPr txBox="1"/>
              <p:nvPr/>
            </p:nvSpPr>
            <p:spPr>
              <a:xfrm>
                <a:off x="780145" y="3522048"/>
                <a:ext cx="2779735" cy="570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p>
                      </m:s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tr-TR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func>
                        </m:num>
                        <m:den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𝜚</m:t>
                          </m:r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sSup>
                        <m:sSupPr>
                          <m:ctrlP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tr-T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tr-TR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func>
                        </m:num>
                        <m:den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𝜚</m:t>
                          </m:r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sSup>
                        <m:sSupPr>
                          <m:ctrlP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0" name="Metin kutusu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145" y="3522048"/>
                <a:ext cx="2779735" cy="57028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etin kutusu 10"/>
              <p:cNvSpPr txBox="1"/>
              <p:nvPr/>
            </p:nvSpPr>
            <p:spPr>
              <a:xfrm>
                <a:off x="1077309" y="4092332"/>
                <a:ext cx="2207719" cy="5688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1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tr-TR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num>
                        <m:den>
                          <m:r>
                            <a:rPr lang="tr-T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𝝔</m:t>
                          </m:r>
                          <m:r>
                            <a:rPr lang="tr-T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den>
                      </m:f>
                      <m:d>
                        <m:dPr>
                          <m:ctrlPr>
                            <a:rPr lang="tr-TR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b="1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tr-TR" b="1" i="1" smtClean="0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tr-TR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b="1" i="1" smtClean="0">
                                        <a:latin typeface="Cambria Math" panose="02040503050406030204" pitchFamily="18" charset="0"/>
                                      </a:rPr>
                                      <m:t>𝒆</m:t>
                                    </m:r>
                                  </m:e>
                                  <m:sup>
                                    <m:r>
                                      <a:rPr lang="tr-TR" b="1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tr-TR" b="1" i="1" smtClean="0"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  <m:r>
                                      <a:rPr lang="tr-TR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𝝓</m:t>
                                    </m:r>
                                  </m:sup>
                                </m:sSup>
                              </m:e>
                            </m:mr>
                            <m:mr>
                              <m:e>
                                <m:r>
                                  <a:rPr lang="tr-TR" b="1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tr-TR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b="1" i="1" smtClean="0">
                                        <a:latin typeface="Cambria Math" panose="02040503050406030204" pitchFamily="18" charset="0"/>
                                      </a:rPr>
                                      <m:t>𝒆</m:t>
                                    </m:r>
                                  </m:e>
                                  <m:sup>
                                    <m:r>
                                      <a:rPr lang="tr-TR" b="1" i="1" smtClean="0"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  <m:r>
                                      <a:rPr lang="tr-TR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𝝓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tr-TR" b="1" i="1" smtClean="0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b="1" dirty="0"/>
              </a:p>
            </p:txBody>
          </p:sp>
        </mc:Choice>
        <mc:Fallback xmlns="">
          <p:sp>
            <p:nvSpPr>
              <p:cNvPr id="11" name="Metin kutusu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309" y="4092332"/>
                <a:ext cx="2207719" cy="5688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etin kutusu 11"/>
              <p:cNvSpPr txBox="1"/>
              <p:nvPr/>
            </p:nvSpPr>
            <p:spPr>
              <a:xfrm>
                <a:off x="4283022" y="2692026"/>
                <a:ext cx="1774652" cy="4748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p>
                                </m:sSup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2" name="Metin kutusu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022" y="2692026"/>
                <a:ext cx="1774652" cy="4748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Dikdörtgen 14"/>
          <p:cNvSpPr/>
          <p:nvPr/>
        </p:nvSpPr>
        <p:spPr>
          <a:xfrm>
            <a:off x="137409" y="536445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smtClean="0"/>
              <a:t>Bu, </a:t>
            </a:r>
            <a:r>
              <a:rPr lang="tr-TR" dirty="0" err="1"/>
              <a:t>spinorun</a:t>
            </a:r>
            <a:r>
              <a:rPr lang="tr-TR" dirty="0"/>
              <a:t> açıya bağlı olarak yönü değişen bir koordinat bazına adapte olduğunu gösterir</a:t>
            </a:r>
            <a:r>
              <a:rPr lang="tr-TR" dirty="0" smtClean="0"/>
              <a:t>.</a:t>
            </a:r>
            <a:endParaRPr lang="tr-TR" dirty="0"/>
          </a:p>
        </p:txBody>
      </p:sp>
      <p:cxnSp>
        <p:nvCxnSpPr>
          <p:cNvPr id="17" name="Düz Bağlayıcı 16"/>
          <p:cNvCxnSpPr/>
          <p:nvPr/>
        </p:nvCxnSpPr>
        <p:spPr>
          <a:xfrm>
            <a:off x="6132513" y="554636"/>
            <a:ext cx="0" cy="5132984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Metin kutusu 17"/>
              <p:cNvSpPr txBox="1"/>
              <p:nvPr/>
            </p:nvSpPr>
            <p:spPr>
              <a:xfrm>
                <a:off x="6899181" y="569626"/>
                <a:ext cx="3806620" cy="3916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dirty="0" smtClean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Sıfırdan farklı </a:t>
                </a:r>
                <a:r>
                  <a:rPr lang="tr-TR" dirty="0" err="1" smtClean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spin</a:t>
                </a:r>
                <a:r>
                  <a:rPr lang="tr-TR" dirty="0" smtClean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 bağlantı terimi,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  <a:cs typeface="Segoe UI Light" panose="020B0502040204020203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 Light" panose="020B0502040204020203" pitchFamily="34" charset="0"/>
                          </a:rPr>
                          <m:t>Γ</m:t>
                        </m:r>
                      </m:e>
                      <m:sub>
                        <m:r>
                          <a:rPr lang="tr-T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 Light" panose="020B0502040204020203" pitchFamily="34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tr-TR" dirty="0" smtClean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 ?</a:t>
                </a:r>
                <a:endParaRPr lang="tr-TR" dirty="0"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</mc:Choice>
        <mc:Fallback xmlns="">
          <p:sp>
            <p:nvSpPr>
              <p:cNvPr id="18" name="Metin kutusu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9181" y="569626"/>
                <a:ext cx="3806620" cy="391646"/>
              </a:xfrm>
              <a:prstGeom prst="rect">
                <a:avLst/>
              </a:prstGeom>
              <a:blipFill>
                <a:blip r:embed="rId10"/>
                <a:stretch>
                  <a:fillRect l="-1442" t="-7692" r="-321" b="-1692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Dikdörtgen 18"/>
              <p:cNvSpPr/>
              <p:nvPr/>
            </p:nvSpPr>
            <p:spPr>
              <a:xfrm>
                <a:off x="6931029" y="1086551"/>
                <a:ext cx="2173608" cy="4853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tr-TR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sub>
                    </m:sSub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  <m:sSubSup>
                      <m:sSub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  <m:sup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sup>
                    </m:sSubSup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p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e>
                    </m:d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19" name="Dikdörtgen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1029" y="1086551"/>
                <a:ext cx="2173608" cy="485326"/>
              </a:xfrm>
              <a:prstGeom prst="rect">
                <a:avLst/>
              </a:prstGeom>
              <a:blipFill>
                <a:blip r:embed="rId11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Metin kutusu 19"/>
              <p:cNvSpPr txBox="1"/>
              <p:nvPr/>
            </p:nvSpPr>
            <p:spPr>
              <a:xfrm>
                <a:off x="7073418" y="1788665"/>
                <a:ext cx="722057" cy="3017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20" name="Metin kutusu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3418" y="1788665"/>
                <a:ext cx="722057" cy="301749"/>
              </a:xfrm>
              <a:prstGeom prst="rect">
                <a:avLst/>
              </a:prstGeom>
              <a:blipFill>
                <a:blip r:embed="rId12"/>
                <a:stretch>
                  <a:fillRect l="-6723" r="-7563" b="-280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Metin kutusu 20"/>
              <p:cNvSpPr txBox="1"/>
              <p:nvPr/>
            </p:nvSpPr>
            <p:spPr>
              <a:xfrm>
                <a:off x="6944080" y="2532719"/>
                <a:ext cx="2515753" cy="3186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tr-TR" dirty="0" smtClean="0"/>
                  <a:t>i.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lang="tr-T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sub>
                    </m:sSub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𝜈𝜇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sup>
                    </m:sSubSup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sub>
                    </m:sSub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21" name="Metin kutusu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4080" y="2532719"/>
                <a:ext cx="2515753" cy="318613"/>
              </a:xfrm>
              <a:prstGeom prst="rect">
                <a:avLst/>
              </a:prstGeom>
              <a:blipFill>
                <a:blip r:embed="rId13"/>
                <a:stretch>
                  <a:fillRect l="-5569" t="-16981" r="-1453" b="-3773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Metin kutusu 21"/>
              <p:cNvSpPr txBox="1"/>
              <p:nvPr/>
            </p:nvSpPr>
            <p:spPr>
              <a:xfrm>
                <a:off x="6823105" y="2925990"/>
                <a:ext cx="3413307" cy="3855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dirty="0" smtClean="0"/>
                  <a:t>ii. (sonra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  <m:sup>
                        <m:r>
                          <a:rPr lang="tr-T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p>
                    </m:sSubSup>
                  </m:oMath>
                </a14:m>
                <a:r>
                  <a:rPr lang="tr-TR" dirty="0" smtClean="0"/>
                  <a:t> ile </a:t>
                </a:r>
                <a:r>
                  <a:rPr lang="tr-TR" dirty="0" err="1" smtClean="0"/>
                  <a:t>kontrakte</a:t>
                </a:r>
                <a:r>
                  <a:rPr lang="tr-TR" dirty="0" smtClean="0"/>
                  <a:t> edilecek)</a:t>
                </a:r>
                <a:endParaRPr lang="tr-TR" dirty="0"/>
              </a:p>
            </p:txBody>
          </p:sp>
        </mc:Choice>
        <mc:Fallback xmlns="">
          <p:sp>
            <p:nvSpPr>
              <p:cNvPr id="22" name="Metin kutusu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3105" y="2925990"/>
                <a:ext cx="3413307" cy="385555"/>
              </a:xfrm>
              <a:prstGeom prst="rect">
                <a:avLst/>
              </a:prstGeom>
              <a:blipFill>
                <a:blip r:embed="rId14"/>
                <a:stretch>
                  <a:fillRect l="-1429" t="-4762" r="-1071" b="-2539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Metin kutusu 22"/>
              <p:cNvSpPr txBox="1"/>
              <p:nvPr/>
            </p:nvSpPr>
            <p:spPr>
              <a:xfrm>
                <a:off x="6913867" y="3573728"/>
                <a:ext cx="3231782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𝜙𝜙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𝜚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,  </m:t>
                      </m:r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23" name="Metin kutusu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3867" y="3573728"/>
                <a:ext cx="3231782" cy="51860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Metin kutusu 1"/>
              <p:cNvSpPr txBox="1"/>
              <p:nvPr/>
            </p:nvSpPr>
            <p:spPr>
              <a:xfrm>
                <a:off x="6244568" y="4293835"/>
                <a:ext cx="4895957" cy="2993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=1 ;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     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0       </m:t>
                        </m:r>
                        <m:func>
                          <m:func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 −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𝜚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  <m:func>
                              <m:func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tr-TR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𝜙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      0</m:t>
                                </m:r>
                              </m:e>
                            </m:func>
                          </m:e>
                        </m:func>
                      </m:e>
                    </m:d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2" name="Metin kutusu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4568" y="4293835"/>
                <a:ext cx="4895957" cy="299313"/>
              </a:xfrm>
              <a:prstGeom prst="rect">
                <a:avLst/>
              </a:prstGeom>
              <a:blipFill>
                <a:blip r:embed="rId16"/>
                <a:stretch>
                  <a:fillRect l="-2612" t="-18367" b="-3469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/>
              <p:cNvSpPr txBox="1"/>
              <p:nvPr/>
            </p:nvSpPr>
            <p:spPr>
              <a:xfrm>
                <a:off x="6214986" y="4860149"/>
                <a:ext cx="3697231" cy="3427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tr-T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;  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sub>
                    </m:sSub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sub>
                    </m:sSub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sup>
                    </m:sSubSup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sub>
                    </m:sSub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Metin kutus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4986" y="4860149"/>
                <a:ext cx="3697231" cy="342723"/>
              </a:xfrm>
              <a:prstGeom prst="rect">
                <a:avLst/>
              </a:prstGeom>
              <a:blipFill>
                <a:blip r:embed="rId17"/>
                <a:stretch>
                  <a:fillRect l="-3630" t="-7143" b="-2678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Dikdörtgen 13"/>
              <p:cNvSpPr/>
              <p:nvPr/>
            </p:nvSpPr>
            <p:spPr>
              <a:xfrm>
                <a:off x="6127165" y="5595920"/>
                <a:ext cx="126483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tr-TR" dirty="0" smtClean="0"/>
                  <a:t>=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tr-TR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i="0" dirty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tr-TR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</m:func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14" name="Dikdörtgen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7165" y="5595920"/>
                <a:ext cx="1264833" cy="369332"/>
              </a:xfrm>
              <a:prstGeom prst="rect">
                <a:avLst/>
              </a:prstGeom>
              <a:blipFill>
                <a:blip r:embed="rId18"/>
                <a:stretch>
                  <a:fillRect t="-9836" b="-2459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Metin kutusu 15"/>
              <p:cNvSpPr txBox="1"/>
              <p:nvPr/>
            </p:nvSpPr>
            <p:spPr>
              <a:xfrm>
                <a:off x="7434446" y="5480534"/>
                <a:ext cx="3632725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p>
                      </m:sSubSup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𝜚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func>
                            <m:func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tr-TR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func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𝜚</m:t>
                      </m:r>
                      <m:func>
                        <m:func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tr-TR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func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6" name="Metin kutusu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4446" y="5480534"/>
                <a:ext cx="3632725" cy="518604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Dikdörtgen 23"/>
              <p:cNvSpPr/>
              <p:nvPr/>
            </p:nvSpPr>
            <p:spPr>
              <a:xfrm>
                <a:off x="6189383" y="6117918"/>
                <a:ext cx="4400179" cy="394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tr-TR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𝜚</m:t>
                          </m:r>
                          <m:func>
                            <m:func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tr-TR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func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𝜚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func>
                            <m:func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tr-TR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24" name="Dikdörtgen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9383" y="6117918"/>
                <a:ext cx="4400179" cy="394082"/>
              </a:xfrm>
              <a:prstGeom prst="rect">
                <a:avLst/>
              </a:prstGeom>
              <a:blipFill>
                <a:blip r:embed="rId20"/>
                <a:stretch>
                  <a:fillRect b="-1093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68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Metin kutusu 1"/>
              <p:cNvSpPr txBox="1"/>
              <p:nvPr/>
            </p:nvSpPr>
            <p:spPr>
              <a:xfrm>
                <a:off x="594360" y="646612"/>
                <a:ext cx="3379643" cy="3427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 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𝜙𝜙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p>
                      </m:sSubSup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2" name="Metin kutusu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60" y="646612"/>
                <a:ext cx="3379643" cy="342723"/>
              </a:xfrm>
              <a:prstGeom prst="rect">
                <a:avLst/>
              </a:prstGeom>
              <a:blipFill>
                <a:blip r:embed="rId2"/>
                <a:stretch>
                  <a:fillRect l="-1264" b="-2678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/>
              <p:cNvSpPr txBox="1"/>
              <p:nvPr/>
            </p:nvSpPr>
            <p:spPr>
              <a:xfrm>
                <a:off x="502920" y="1221377"/>
                <a:ext cx="4071436" cy="3017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𝜚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tr-TR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 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sub>
                          </m:sSub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sub>
                          </m:s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=−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𝜚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func>
                            <m:func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tr-TR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3" name="Metin kutus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" y="1221377"/>
                <a:ext cx="4071436" cy="301749"/>
              </a:xfrm>
              <a:prstGeom prst="rect">
                <a:avLst/>
              </a:prstGeom>
              <a:blipFill>
                <a:blip r:embed="rId3"/>
                <a:stretch>
                  <a:fillRect r="-900" b="-280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Metin kutusu 3"/>
              <p:cNvSpPr txBox="1"/>
              <p:nvPr/>
            </p:nvSpPr>
            <p:spPr>
              <a:xfrm>
                <a:off x="502920" y="1755168"/>
                <a:ext cx="5445850" cy="3173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𝜙𝜙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𝜚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,  </m:t>
                      </m:r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𝜙𝜙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𝜚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func>
                        <m:func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tr-TR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func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𝜚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tr-TR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func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4" name="Metin kutus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" y="1755168"/>
                <a:ext cx="5445850" cy="317395"/>
              </a:xfrm>
              <a:prstGeom prst="rect">
                <a:avLst/>
              </a:prstGeom>
              <a:blipFill>
                <a:blip r:embed="rId4"/>
                <a:stretch>
                  <a:fillRect l="-112" r="-448" b="-2692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tin kutusu 4"/>
              <p:cNvSpPr txBox="1"/>
              <p:nvPr/>
            </p:nvSpPr>
            <p:spPr>
              <a:xfrm>
                <a:off x="502920" y="2304605"/>
                <a:ext cx="5014001" cy="3072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𝜚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tr-TR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𝜚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func>
                            <m:func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tr-TR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𝜚</m:t>
                              </m:r>
                              <m:d>
                                <m:d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𝜚</m:t>
                                  </m:r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func>
                                <m:func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tr-TR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</m:func>
                            </m:e>
                          </m:func>
                        </m:e>
                      </m:func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5" name="Metin kutus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" y="2304605"/>
                <a:ext cx="5014001" cy="307264"/>
              </a:xfrm>
              <a:prstGeom prst="rect">
                <a:avLst/>
              </a:prstGeom>
              <a:blipFill>
                <a:blip r:embed="rId5"/>
                <a:stretch>
                  <a:fillRect l="-243" r="-608" b="-300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/>
              <p:cNvSpPr txBox="1"/>
              <p:nvPr/>
            </p:nvSpPr>
            <p:spPr>
              <a:xfrm>
                <a:off x="489857" y="3176588"/>
                <a:ext cx="84824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6" name="Metin kutusu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857" y="3176588"/>
                <a:ext cx="848246" cy="276999"/>
              </a:xfrm>
              <a:prstGeom prst="rect">
                <a:avLst/>
              </a:prstGeom>
              <a:blipFill>
                <a:blip r:embed="rId6"/>
                <a:stretch>
                  <a:fillRect l="-15000" t="-21739" r="-8571" b="-4130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Metin kutusu 6"/>
          <p:cNvSpPr txBox="1"/>
          <p:nvPr/>
        </p:nvSpPr>
        <p:spPr>
          <a:xfrm>
            <a:off x="269413" y="3531228"/>
            <a:ext cx="2137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Tetrad</a:t>
            </a:r>
            <a:r>
              <a:rPr lang="tr-TR" dirty="0" smtClean="0"/>
              <a:t> satırı b=2 için: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/>
              <p:cNvSpPr txBox="1"/>
              <p:nvPr/>
            </p:nvSpPr>
            <p:spPr>
              <a:xfrm>
                <a:off x="2538638" y="3531228"/>
                <a:ext cx="3023905" cy="2993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0  </m:t>
                          </m:r>
                          <m:func>
                            <m:func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m:rPr>
                                  <m:sty m:val="p"/>
                                </m:rPr>
                                <a:rPr lang="tr-TR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𝜚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func>
                                <m:func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tr-TR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𝜙</m:t>
                                  </m:r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   0</m:t>
                                  </m:r>
                                </m:e>
                              </m:func>
                            </m:e>
                          </m:func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8" name="Metin kutusu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8638" y="3531228"/>
                <a:ext cx="3023905" cy="299313"/>
              </a:xfrm>
              <a:prstGeom prst="rect">
                <a:avLst/>
              </a:prstGeom>
              <a:blipFill>
                <a:blip r:embed="rId7"/>
                <a:stretch>
                  <a:fillRect l="-605" b="-2653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/>
              <p:cNvSpPr txBox="1"/>
              <p:nvPr/>
            </p:nvSpPr>
            <p:spPr>
              <a:xfrm>
                <a:off x="489857" y="4018306"/>
                <a:ext cx="5002460" cy="3427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 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p>
                      </m:sSubSup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    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tr-TR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func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9" name="Metin kutusu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857" y="4018306"/>
                <a:ext cx="5002460" cy="342723"/>
              </a:xfrm>
              <a:prstGeom prst="rect">
                <a:avLst/>
              </a:prstGeom>
              <a:blipFill>
                <a:blip r:embed="rId8"/>
                <a:stretch>
                  <a:fillRect l="-122" r="-609" b="-2678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/>
              <p:cNvSpPr txBox="1"/>
              <p:nvPr/>
            </p:nvSpPr>
            <p:spPr>
              <a:xfrm>
                <a:off x="269413" y="4721524"/>
                <a:ext cx="3786999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  <m:sup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p>
                      </m:sSubSup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𝜚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func>
                            <m:func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tr-TR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func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𝜚</m:t>
                      </m:r>
                      <m:func>
                        <m:func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tr-TR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func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0" name="Metin kutusu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413" y="4721524"/>
                <a:ext cx="3786999" cy="51860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Dikdörtgen 10"/>
              <p:cNvSpPr/>
              <p:nvPr/>
            </p:nvSpPr>
            <p:spPr>
              <a:xfrm>
                <a:off x="269413" y="5403582"/>
                <a:ext cx="2444515" cy="394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𝜚</m:t>
                          </m:r>
                        </m:e>
                      </m:d>
                      <m:func>
                        <m:func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tr-TR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func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1" name="Dikdörtgen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413" y="5403582"/>
                <a:ext cx="2444515" cy="394082"/>
              </a:xfrm>
              <a:prstGeom prst="rect">
                <a:avLst/>
              </a:prstGeom>
              <a:blipFill>
                <a:blip r:embed="rId10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etin kutusu 11"/>
              <p:cNvSpPr txBox="1"/>
              <p:nvPr/>
            </p:nvSpPr>
            <p:spPr>
              <a:xfrm>
                <a:off x="489857" y="5961118"/>
                <a:ext cx="9970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tr-T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 </m:t>
                    </m:r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12" name="Metin kutusu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857" y="5961118"/>
                <a:ext cx="997004" cy="276999"/>
              </a:xfrm>
              <a:prstGeom prst="rect">
                <a:avLst/>
              </a:prstGeom>
              <a:blipFill>
                <a:blip r:embed="rId11"/>
                <a:stretch>
                  <a:fillRect l="-12805" t="-22222" r="-1220" b="-4222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Metin kutusu 12"/>
              <p:cNvSpPr txBox="1"/>
              <p:nvPr/>
            </p:nvSpPr>
            <p:spPr>
              <a:xfrm>
                <a:off x="1746593" y="5948742"/>
                <a:ext cx="2526654" cy="3017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𝜚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𝜚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tr-TR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func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3" name="Metin kutusu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6593" y="5948742"/>
                <a:ext cx="2526654" cy="301749"/>
              </a:xfrm>
              <a:prstGeom prst="rect">
                <a:avLst/>
              </a:prstGeom>
              <a:blipFill>
                <a:blip r:embed="rId12"/>
                <a:stretch>
                  <a:fillRect l="-966" r="-1691" b="-2857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852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Metin kutusu 3"/>
              <p:cNvSpPr txBox="1"/>
              <p:nvPr/>
            </p:nvSpPr>
            <p:spPr>
              <a:xfrm>
                <a:off x="568235" y="252399"/>
                <a:ext cx="2508700" cy="5942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tr-TR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1" i="1" smtClean="0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tr-TR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sub>
                      <m:sup>
                        <m:r>
                          <a:rPr lang="tr-T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𝝁</m:t>
                        </m:r>
                      </m:sup>
                    </m:sSubSup>
                    <m:sSub>
                      <m:sSubPr>
                        <m:ctrlPr>
                          <a:rPr lang="tr-TR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𝜵</m:t>
                        </m:r>
                      </m:e>
                      <m:sub>
                        <m:r>
                          <a:rPr lang="tr-T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𝝓</m:t>
                        </m:r>
                      </m:sub>
                    </m:sSub>
                    <m:sSub>
                      <m:sSubPr>
                        <m:ctrlPr>
                          <a:rPr lang="tr-TR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1" i="1" smtClean="0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tr-TR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  <m:r>
                          <a:rPr lang="tr-T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𝝁</m:t>
                        </m:r>
                      </m:sub>
                    </m:sSub>
                  </m:oMath>
                </a14:m>
                <a:r>
                  <a:rPr lang="tr-TR" b="1" dirty="0" smtClean="0"/>
                  <a:t>   </a:t>
                </a:r>
                <a:r>
                  <a:rPr lang="tr-TR" b="1" dirty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Kontraksiyonu: </a:t>
                </a:r>
              </a:p>
              <a:p>
                <a:endParaRPr lang="tr-TR" b="1" dirty="0"/>
              </a:p>
            </p:txBody>
          </p:sp>
        </mc:Choice>
        <mc:Fallback xmlns="">
          <p:sp>
            <p:nvSpPr>
              <p:cNvPr id="4" name="Metin kutus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235" y="252399"/>
                <a:ext cx="2508700" cy="594202"/>
              </a:xfrm>
              <a:prstGeom prst="rect">
                <a:avLst/>
              </a:prstGeom>
              <a:blipFill>
                <a:blip r:embed="rId2"/>
                <a:stretch>
                  <a:fillRect l="-2427" t="-11224" r="-461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/>
              <p:cNvSpPr txBox="1"/>
              <p:nvPr/>
            </p:nvSpPr>
            <p:spPr>
              <a:xfrm>
                <a:off x="234234" y="956786"/>
                <a:ext cx="1729640" cy="3175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𝑎𝑏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6" name="Metin kutusu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234" y="956786"/>
                <a:ext cx="1729640" cy="317523"/>
              </a:xfrm>
              <a:prstGeom prst="rect">
                <a:avLst/>
              </a:prstGeom>
              <a:blipFill>
                <a:blip r:embed="rId3"/>
                <a:stretch>
                  <a:fillRect l="-1408" r="-1056" b="-250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Metin kutusu 6"/>
              <p:cNvSpPr txBox="1"/>
              <p:nvPr/>
            </p:nvSpPr>
            <p:spPr>
              <a:xfrm>
                <a:off x="2475411" y="1011055"/>
                <a:ext cx="230960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tr-TR" sz="16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sz="16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tr-TR" sz="1600" b="0" i="1" smtClean="0">
                        <a:latin typeface="Cambria Math" panose="02040503050406030204" pitchFamily="18" charset="0"/>
                      </a:rPr>
                      <m:t>=1,2</m:t>
                    </m:r>
                  </m:oMath>
                </a14:m>
                <a:r>
                  <a:rPr lang="tr-TR" sz="1600" dirty="0" smtClean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 için sıfırdan farklı</a:t>
                </a:r>
                <a:endParaRPr lang="tr-TR" sz="1600" dirty="0"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</mc:Choice>
        <mc:Fallback xmlns="">
          <p:sp>
            <p:nvSpPr>
              <p:cNvPr id="7" name="Metin kutusu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5411" y="1011055"/>
                <a:ext cx="2309607" cy="246221"/>
              </a:xfrm>
              <a:prstGeom prst="rect">
                <a:avLst/>
              </a:prstGeom>
              <a:blipFill>
                <a:blip r:embed="rId4"/>
                <a:stretch>
                  <a:fillRect l="-2111" t="-30000" r="-4749" b="-475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/>
              <p:cNvSpPr txBox="1"/>
              <p:nvPr/>
            </p:nvSpPr>
            <p:spPr>
              <a:xfrm>
                <a:off x="234234" y="1610198"/>
                <a:ext cx="2842701" cy="3557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p>
                      </m:sSubSup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8" name="Metin kutusu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234" y="1610198"/>
                <a:ext cx="2842701" cy="355738"/>
              </a:xfrm>
              <a:prstGeom prst="rect">
                <a:avLst/>
              </a:prstGeom>
              <a:blipFill>
                <a:blip r:embed="rId5"/>
                <a:stretch>
                  <a:fillRect l="-857" t="-5172" r="-1285" b="-2413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/>
              <p:cNvSpPr txBox="1"/>
              <p:nvPr/>
            </p:nvSpPr>
            <p:spPr>
              <a:xfrm>
                <a:off x="186592" y="2197419"/>
                <a:ext cx="2890343" cy="570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tr-TR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 </m:t>
                          </m:r>
                          <m:sSubSup>
                            <m:sSub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sup>
                          </m:sSub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=−</m:t>
                          </m:r>
                          <m:f>
                            <m:f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tr-TR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𝜚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9" name="Metin kutusu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592" y="2197419"/>
                <a:ext cx="2890343" cy="57028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Dikdörtgen 9"/>
              <p:cNvSpPr/>
              <p:nvPr/>
            </p:nvSpPr>
            <p:spPr>
              <a:xfrm>
                <a:off x="25074" y="2918891"/>
                <a:ext cx="6103722" cy="53444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</m:t>
                        </m:r>
                      </m:sub>
                    </m:sSub>
                  </m:oMath>
                </a14:m>
                <a:r>
                  <a:rPr lang="tr-TR" dirty="0" smtClean="0"/>
                  <a:t>=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tr-TR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i="0" dirty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tr-TR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tr-TR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tr-TR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𝜚</m:t>
                            </m:r>
                          </m:e>
                        </m:d>
                        <m:func>
                          <m:funcPr>
                            <m:ctrlPr>
                              <a:rPr lang="tr-TR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tr-TR" i="0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tr-TR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  <m:r>
                              <a:rPr lang="tr-TR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d>
                              <m:dPr>
                                <m:ctrlPr>
                                  <a:rPr lang="tr-T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tr-TR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func>
                                      <m:funcPr>
                                        <m:ctrlPr>
                                          <a:rPr lang="tr-TR" b="0" i="1" dirty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tr-TR" b="0" i="0" dirty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sin</m:t>
                                        </m:r>
                                      </m:fName>
                                      <m:e>
                                        <m:r>
                                          <a:rPr lang="tr-TR" b="0" i="1" dirty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𝜙</m:t>
                                        </m:r>
                                      </m:e>
                                    </m:func>
                                  </m:num>
                                  <m:den>
                                    <m:r>
                                      <a:rPr lang="tr-TR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𝜚</m:t>
                                    </m:r>
                                    <m:r>
                                      <a:rPr lang="tr-TR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𝑟</m:t>
                                    </m:r>
                                  </m:den>
                                </m:f>
                              </m:e>
                            </m:d>
                            <m:r>
                              <a:rPr lang="tr-TR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𝜚</m:t>
                            </m:r>
                            <m:d>
                              <m:dPr>
                                <m:ctrlPr>
                                  <a:rPr lang="tr-T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𝜚</m:t>
                                </m:r>
                                <m:r>
                                  <a:rPr lang="tr-T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  <m:r>
                              <a:rPr lang="tr-TR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  <m:func>
                              <m:funcPr>
                                <m:ctrlPr>
                                  <a:rPr lang="tr-T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tr-TR" b="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tr-T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𝜙</m:t>
                                </m:r>
                                <m:r>
                                  <a:rPr lang="tr-T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=1−</m:t>
                                </m:r>
                                <m:r>
                                  <a:rPr lang="tr-TR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𝜚</m:t>
                                </m:r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10" name="Dikdörtgen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4" y="2918891"/>
                <a:ext cx="6103722" cy="534442"/>
              </a:xfrm>
              <a:prstGeom prst="rect">
                <a:avLst/>
              </a:prstGeom>
              <a:blipFill>
                <a:blip r:embed="rId7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Dikdörtgen 10"/>
              <p:cNvSpPr/>
              <p:nvPr/>
            </p:nvSpPr>
            <p:spPr>
              <a:xfrm>
                <a:off x="130968" y="3493772"/>
                <a:ext cx="1936171" cy="394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𝜚</m:t>
                          </m:r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1" name="Dikdörtgen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968" y="3493772"/>
                <a:ext cx="1936171" cy="394082"/>
              </a:xfrm>
              <a:prstGeom prst="rect">
                <a:avLst/>
              </a:prstGeom>
              <a:blipFill>
                <a:blip r:embed="rId8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etin kutusu 11"/>
              <p:cNvSpPr txBox="1"/>
              <p:nvPr/>
            </p:nvSpPr>
            <p:spPr>
              <a:xfrm>
                <a:off x="234234" y="4266008"/>
                <a:ext cx="2082365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𝑎𝑏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2" name="Metin kutusu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234" y="4266008"/>
                <a:ext cx="2082365" cy="5203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Metin kutusu 12"/>
              <p:cNvSpPr txBox="1"/>
              <p:nvPr/>
            </p:nvSpPr>
            <p:spPr>
              <a:xfrm>
                <a:off x="568235" y="5026061"/>
                <a:ext cx="3462615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tr-T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tr-TR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tr-TR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p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p>
                              </m:sSup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p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tr-T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tr-TR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tr-TR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p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p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3" name="Metin kutusu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235" y="5026061"/>
                <a:ext cx="3462615" cy="5203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Metin kutusu 14"/>
              <p:cNvSpPr txBox="1"/>
              <p:nvPr/>
            </p:nvSpPr>
            <p:spPr>
              <a:xfrm>
                <a:off x="638767" y="5786114"/>
                <a:ext cx="19845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begChr m:val="["/>
                          <m:endChr m:val="]"/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5" name="Metin kutusu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767" y="5786114"/>
                <a:ext cx="1984582" cy="276999"/>
              </a:xfrm>
              <a:prstGeom prst="rect">
                <a:avLst/>
              </a:prstGeom>
              <a:blipFill>
                <a:blip r:embed="rId11"/>
                <a:stretch>
                  <a:fillRect t="-4348" b="-2173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Metin kutusu 15"/>
              <p:cNvSpPr txBox="1"/>
              <p:nvPr/>
            </p:nvSpPr>
            <p:spPr>
              <a:xfrm>
                <a:off x="2623349" y="6063113"/>
                <a:ext cx="2332562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𝜚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6" name="Metin kutusu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3349" y="6063113"/>
                <a:ext cx="2332562" cy="51860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Düz Bağlayıcı 17"/>
          <p:cNvCxnSpPr/>
          <p:nvPr/>
        </p:nvCxnSpPr>
        <p:spPr>
          <a:xfrm>
            <a:off x="6128796" y="549500"/>
            <a:ext cx="3717" cy="56422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Metin kutusu 19"/>
          <p:cNvSpPr txBox="1"/>
          <p:nvPr/>
        </p:nvSpPr>
        <p:spPr>
          <a:xfrm>
            <a:off x="6821986" y="826389"/>
            <a:ext cx="1887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Komütatör hesabı</a:t>
            </a:r>
            <a:endParaRPr lang="tr-TR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Metin kutusu 20"/>
              <p:cNvSpPr txBox="1"/>
              <p:nvPr/>
            </p:nvSpPr>
            <p:spPr>
              <a:xfrm>
                <a:off x="6582382" y="1563820"/>
                <a:ext cx="1641988" cy="5127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p>
                                </m:sSup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21" name="Metin kutusu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2382" y="1563820"/>
                <a:ext cx="1641988" cy="51276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Metin kutusu 21"/>
              <p:cNvSpPr txBox="1"/>
              <p:nvPr/>
            </p:nvSpPr>
            <p:spPr>
              <a:xfrm>
                <a:off x="6582382" y="2541917"/>
                <a:ext cx="2343014" cy="4973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=−</m:t>
                    </m:r>
                  </m:oMath>
                </a14:m>
                <a:r>
                  <a:rPr lang="tr-TR" dirty="0" smtClean="0"/>
                  <a:t>2i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tr-TR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tr-TR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p>
                                <m:sSupPr>
                                  <m:ctrlPr>
                                    <a:rPr lang="tr-TR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tr-TR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tr-TR" b="0" i="1" dirty="0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  <m:e>
                              <m:r>
                                <a:rPr lang="tr-TR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tr-TR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p>
                                <m:sSupPr>
                                  <m:ctrlPr>
                                    <a:rPr lang="tr-TR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tr-TR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tr-TR" b="0" i="1" dirty="0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mr>
                        </m:m>
                      </m:e>
                    </m:d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22" name="Metin kutusu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2382" y="2541917"/>
                <a:ext cx="2343014" cy="497380"/>
              </a:xfrm>
              <a:prstGeom prst="rect">
                <a:avLst/>
              </a:prstGeom>
              <a:blipFill>
                <a:blip r:embed="rId14"/>
                <a:stretch>
                  <a:fillRect b="-609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Metin kutusu 22"/>
              <p:cNvSpPr txBox="1"/>
              <p:nvPr/>
            </p:nvSpPr>
            <p:spPr>
              <a:xfrm>
                <a:off x="7295049" y="3267986"/>
                <a:ext cx="90653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𝑖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23" name="Metin kutusu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5049" y="3267986"/>
                <a:ext cx="906530" cy="276999"/>
              </a:xfrm>
              <a:prstGeom prst="rect">
                <a:avLst/>
              </a:prstGeom>
              <a:blipFill>
                <a:blip r:embed="rId15"/>
                <a:stretch>
                  <a:fillRect l="-2703" r="-2703" b="-1521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Metin kutusu 23"/>
              <p:cNvSpPr txBox="1"/>
              <p:nvPr/>
            </p:nvSpPr>
            <p:spPr>
              <a:xfrm>
                <a:off x="6557137" y="4115133"/>
                <a:ext cx="1671355" cy="535724"/>
              </a:xfrm>
              <a:prstGeom prst="rect">
                <a:avLst/>
              </a:prstGeom>
              <a:noFill/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𝜚</m:t>
                              </m:r>
                            </m:e>
                          </m:d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24" name="Metin kutusu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7137" y="4115133"/>
                <a:ext cx="1671355" cy="53572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Dikdörtgen 25"/>
          <p:cNvSpPr/>
          <p:nvPr/>
        </p:nvSpPr>
        <p:spPr>
          <a:xfrm>
            <a:off x="6132513" y="5045873"/>
            <a:ext cx="57861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smtClean="0"/>
              <a:t>Spin bağlantısı sadece </a:t>
            </a:r>
            <a:r>
              <a:rPr lang="tr-TR" dirty="0" err="1"/>
              <a:t>açısal</a:t>
            </a:r>
            <a:r>
              <a:rPr lang="tr-TR" dirty="0"/>
              <a:t> yönde ortaya çıkıyor</a:t>
            </a:r>
            <a:r>
              <a:rPr lang="tr-TR" dirty="0" smtClean="0"/>
              <a:t>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err="1" smtClean="0"/>
              <a:t>Deficit</a:t>
            </a:r>
            <a:r>
              <a:rPr lang="tr-TR" dirty="0" smtClean="0"/>
              <a:t> </a:t>
            </a:r>
            <a:r>
              <a:rPr lang="tr-TR" dirty="0" err="1"/>
              <a:t>angle</a:t>
            </a:r>
            <a:r>
              <a:rPr lang="tr-TR" dirty="0"/>
              <a:t> parametresine bağlı</a:t>
            </a:r>
            <a:r>
              <a:rPr lang="tr-TR" dirty="0" smtClean="0"/>
              <a:t>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err="1"/>
              <a:t>S</a:t>
            </a:r>
            <a:r>
              <a:rPr lang="tr-TR" dirty="0" err="1" smtClean="0"/>
              <a:t>pinin</a:t>
            </a:r>
            <a:r>
              <a:rPr lang="tr-TR" dirty="0" smtClean="0"/>
              <a:t>  z-bileşeni </a:t>
            </a:r>
            <a:r>
              <a:rPr lang="tr-TR" dirty="0"/>
              <a:t>ile ilişki </a:t>
            </a:r>
            <a:r>
              <a:rPr lang="tr-TR" dirty="0" smtClean="0"/>
              <a:t>kuruyor</a:t>
            </a:r>
            <a:r>
              <a:rPr lang="tr-TR" dirty="0"/>
              <a:t>,</a:t>
            </a:r>
            <a:endParaRPr lang="tr-T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smtClean="0"/>
              <a:t>Düz uzayda </a:t>
            </a:r>
            <a:r>
              <a:rPr lang="tr-TR" dirty="0" err="1" smtClean="0"/>
              <a:t>spin</a:t>
            </a:r>
            <a:r>
              <a:rPr lang="tr-TR" dirty="0" smtClean="0"/>
              <a:t> bağlantısı yok.(Topolojik kusur)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7262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Metin kutusu 3"/>
              <p:cNvSpPr txBox="1"/>
              <p:nvPr/>
            </p:nvSpPr>
            <p:spPr>
              <a:xfrm>
                <a:off x="832746" y="354968"/>
                <a:ext cx="7727628" cy="7184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𝑖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f>
                            <m:f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sup>
                          </m:sSup>
                          <m:d>
                            <m:d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𝜕𝜙</m:t>
                                  </m:r>
                                </m:den>
                              </m:f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d>
                                    <m:dPr>
                                      <m:ctrlP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r>
                                        <a:rPr lang="tr-TR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𝜚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𝜚</m:t>
                                  </m:r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  <m:sup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𝑖𝑒</m:t>
                              </m:r>
                              <m:sSub>
                                <m:sSub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𝜙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</m:e>
                          </m:d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p>
                          </m:sSup>
                          <m:f>
                            <m:f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4" name="Metin kutus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46" y="354968"/>
                <a:ext cx="7727628" cy="71840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ikdörtgen 5"/>
          <p:cNvSpPr/>
          <p:nvPr/>
        </p:nvSpPr>
        <p:spPr>
          <a:xfrm>
            <a:off x="270271" y="1180227"/>
            <a:ext cx="109205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i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Açısal</a:t>
            </a:r>
            <a:r>
              <a:rPr lang="tr-TR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yöndeki türev operatörü, hem geometriden (</a:t>
            </a:r>
            <a:r>
              <a:rPr lang="tr-TR" i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spin</a:t>
            </a:r>
            <a:r>
              <a:rPr lang="tr-TR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i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connection</a:t>
            </a:r>
            <a:r>
              <a:rPr lang="tr-TR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) hem de manyetik alandan katkı alarak efektif bir </a:t>
            </a:r>
            <a:r>
              <a:rPr lang="tr-TR" i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açısal</a:t>
            </a:r>
            <a:r>
              <a:rPr lang="tr-TR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momentum kayması oluşturur.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Metin kutusu 6"/>
              <p:cNvSpPr txBox="1"/>
              <p:nvPr/>
            </p:nvSpPr>
            <p:spPr>
              <a:xfrm>
                <a:off x="437606" y="3220338"/>
                <a:ext cx="124886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7" name="Metin kutusu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606" y="3220338"/>
                <a:ext cx="1248868" cy="276999"/>
              </a:xfrm>
              <a:prstGeom prst="rect">
                <a:avLst/>
              </a:prstGeom>
              <a:blipFill>
                <a:blip r:embed="rId3"/>
                <a:stretch>
                  <a:fillRect l="-5854" b="-28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/>
              <p:cNvSpPr txBox="1"/>
              <p:nvPr/>
            </p:nvSpPr>
            <p:spPr>
              <a:xfrm>
                <a:off x="334140" y="4587503"/>
                <a:ext cx="10833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8" name="Metin kutusu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140" y="4587503"/>
                <a:ext cx="1083374" cy="276999"/>
              </a:xfrm>
              <a:prstGeom prst="rect">
                <a:avLst/>
              </a:prstGeom>
              <a:blipFill>
                <a:blip r:embed="rId4"/>
                <a:stretch>
                  <a:fillRect r="-4494" b="-3111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/>
              <p:cNvSpPr txBox="1"/>
              <p:nvPr/>
            </p:nvSpPr>
            <p:spPr>
              <a:xfrm>
                <a:off x="610274" y="3668966"/>
                <a:ext cx="1614480" cy="573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𝜕𝜙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9" name="Metin kutusu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274" y="3668966"/>
                <a:ext cx="1614480" cy="57336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/>
              <p:cNvSpPr txBox="1"/>
              <p:nvPr/>
            </p:nvSpPr>
            <p:spPr>
              <a:xfrm>
                <a:off x="437606" y="5196930"/>
                <a:ext cx="7902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m:rPr>
                        <m:sty m:val="p"/>
                      </m:rP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Ψ</m:t>
                    </m:r>
                  </m:oMath>
                </a14:m>
                <a:r>
                  <a:rPr lang="tr-TR" dirty="0" smtClean="0"/>
                  <a:t>=</a:t>
                </a:r>
                <a14:m>
                  <m:oMath xmlns:m="http://schemas.openxmlformats.org/officeDocument/2006/math"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sty m:val="p"/>
                      </m:rPr>
                      <a:rPr lang="el-GR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Ψ</m:t>
                    </m:r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10" name="Metin kutusu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606" y="5196930"/>
                <a:ext cx="790281" cy="276999"/>
              </a:xfrm>
              <a:prstGeom prst="rect">
                <a:avLst/>
              </a:prstGeom>
              <a:blipFill>
                <a:blip r:embed="rId6"/>
                <a:stretch>
                  <a:fillRect l="-10853" t="-28889" r="-10078" b="-5111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etin kutusu 10"/>
              <p:cNvSpPr txBox="1"/>
              <p:nvPr/>
            </p:nvSpPr>
            <p:spPr>
              <a:xfrm>
                <a:off x="352094" y="5596181"/>
                <a:ext cx="10654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Ψ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m:rPr>
                          <m:sty m:val="p"/>
                        </m:rPr>
                        <a:rPr lang="el-G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Ψ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1" name="Metin kutusu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094" y="5596181"/>
                <a:ext cx="1065420" cy="276999"/>
              </a:xfrm>
              <a:prstGeom prst="rect">
                <a:avLst/>
              </a:prstGeom>
              <a:blipFill>
                <a:blip r:embed="rId7"/>
                <a:stretch>
                  <a:fillRect l="-5143" r="-5143" b="-2666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etin kutusu 11"/>
              <p:cNvSpPr txBox="1"/>
              <p:nvPr/>
            </p:nvSpPr>
            <p:spPr>
              <a:xfrm>
                <a:off x="334140" y="6058235"/>
                <a:ext cx="9775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Ψ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𝑗</m:t>
                      </m:r>
                      <m:r>
                        <m:rPr>
                          <m:sty m:val="p"/>
                        </m:rPr>
                        <a:rPr lang="el-G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Ψ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2" name="Metin kutusu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140" y="6058235"/>
                <a:ext cx="977575" cy="276999"/>
              </a:xfrm>
              <a:prstGeom prst="rect">
                <a:avLst/>
              </a:prstGeom>
              <a:blipFill>
                <a:blip r:embed="rId8"/>
                <a:stretch>
                  <a:fillRect l="-7500" t="-2222" r="-5625" b="-3555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Metin kutusu 12"/>
              <p:cNvSpPr txBox="1"/>
              <p:nvPr/>
            </p:nvSpPr>
            <p:spPr>
              <a:xfrm>
                <a:off x="1874521" y="4577013"/>
                <a:ext cx="11279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3" name="Metin kutusu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4521" y="4577013"/>
                <a:ext cx="1127937" cy="276999"/>
              </a:xfrm>
              <a:prstGeom prst="rect">
                <a:avLst/>
              </a:prstGeom>
              <a:blipFill>
                <a:blip r:embed="rId9"/>
                <a:stretch>
                  <a:fillRect r="-4324" b="-2666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Metin kutusu 13"/>
              <p:cNvSpPr txBox="1"/>
              <p:nvPr/>
            </p:nvSpPr>
            <p:spPr>
              <a:xfrm>
                <a:off x="3789844" y="4374671"/>
                <a:ext cx="1113575" cy="5266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4" name="Metin kutusu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9844" y="4374671"/>
                <a:ext cx="1113575" cy="52668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Metin kutusu 14"/>
              <p:cNvSpPr txBox="1"/>
              <p:nvPr/>
            </p:nvSpPr>
            <p:spPr>
              <a:xfrm>
                <a:off x="2374040" y="5475378"/>
                <a:ext cx="2831608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=0, ±1,±2,…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5" name="Metin kutusu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4040" y="5475378"/>
                <a:ext cx="2831608" cy="51860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Dikdörtgen 15"/>
              <p:cNvSpPr/>
              <p:nvPr/>
            </p:nvSpPr>
            <p:spPr>
              <a:xfrm>
                <a:off x="6226256" y="4484680"/>
                <a:ext cx="4964564" cy="14073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Ψ</m:t>
                    </m:r>
                    <m:d>
                      <m:dPr>
                        <m:ctrl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tr-TR" dirty="0" smtClean="0"/>
                  <a:t>=</a:t>
                </a:r>
                <a14:m>
                  <m:oMath xmlns:m="http://schemas.openxmlformats.org/officeDocument/2006/math"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𝑒𝑥𝑝</m:t>
                    </m:r>
                    <m:d>
                      <m:dPr>
                        <m:ctrlPr>
                          <a:rPr lang="tr-TR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𝑖𝐸𝑡</m:t>
                        </m:r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𝑖𝑚</m:t>
                        </m:r>
                        <m:r>
                          <a:rPr lang="tr-TR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  <m:r>
                          <a:rPr lang="tr-TR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tr-TR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𝑖𝑘𝑧</m:t>
                        </m:r>
                      </m:e>
                    </m:d>
                    <m:d>
                      <m:dPr>
                        <m:ctrlPr>
                          <a:rPr lang="tr-TR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tr-TR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b="0" i="1" dirty="0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tr-TR" b="0" i="1" dirty="0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tr-TR" b="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tr-TR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sSub>
                                <m:sSubPr>
                                  <m:ctrlPr>
                                    <a:rPr lang="tr-TR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b="0" i="1" dirty="0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tr-TR" b="0" i="1" dirty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tr-TR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tr-TR" b="0" i="1" dirty="0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tr-TR" b="0" i="1" dirty="0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tr-TR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𝜙</m:t>
                                  </m:r>
                                </m:sup>
                              </m:sSup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tr-TR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sSub>
                                    <m:sSubPr>
                                      <m:ctrlPr>
                                        <a:rPr lang="tr-TR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b="0" i="1" dirty="0" smtClean="0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  <m:sub>
                                      <m:r>
                                        <a:rPr lang="tr-TR" b="0" i="1" dirty="0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tr-TR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b="0" i="1" dirty="0" smtClean="0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  <m:sub>
                                      <m:r>
                                        <a:rPr lang="tr-TR" b="0" i="1" dirty="0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tr-TR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tr-TR" b="0" i="1" dirty="0" smtClean="0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tr-TR" b="0" i="1" dirty="0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tr-TR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𝜙</m:t>
                                      </m:r>
                                    </m:sup>
                                  </m:sSup>
                                </m:e>
                              </m:eqArr>
                            </m:e>
                          </m:mr>
                        </m:m>
                      </m:e>
                    </m:d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16" name="Dikdörtgen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6256" y="4484680"/>
                <a:ext cx="4964564" cy="140737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082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93023" y="508338"/>
            <a:ext cx="5619750" cy="233362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bg2">
                <a:lumMod val="1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93023" y="3908919"/>
            <a:ext cx="9658350" cy="12287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/>
              <p:cNvSpPr txBox="1"/>
              <p:nvPr/>
            </p:nvSpPr>
            <p:spPr>
              <a:xfrm>
                <a:off x="1963711" y="5531370"/>
                <a:ext cx="1499000" cy="427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tr-TR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𝜚</m:t>
                        </m:r>
                      </m:den>
                    </m:f>
                    <m:rad>
                      <m:radPr>
                        <m:degHide m:val="on"/>
                        <m:ctrlPr>
                          <a:rPr lang="tr-TR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tr-TR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p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𝜚</m:t>
                            </m:r>
                          </m:e>
                          <m:sup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bSup>
                          <m:sSubSupPr>
                            <m:ctrlP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rad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6" name="Metin kutusu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711" y="5531370"/>
                <a:ext cx="1499000" cy="427361"/>
              </a:xfrm>
              <a:prstGeom prst="rect">
                <a:avLst/>
              </a:prstGeom>
              <a:blipFill>
                <a:blip r:embed="rId4"/>
                <a:stretch>
                  <a:fillRect l="-5285" t="-4286" r="-2846" b="-1571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Metin kutusu 6"/>
              <p:cNvSpPr txBox="1"/>
              <p:nvPr/>
            </p:nvSpPr>
            <p:spPr>
              <a:xfrm>
                <a:off x="6670623" y="704537"/>
                <a:ext cx="1654556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d>
                        <m:d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𝜚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7" name="Metin kutusu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0623" y="704537"/>
                <a:ext cx="1654556" cy="5186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/>
              <p:cNvSpPr txBox="1"/>
              <p:nvPr/>
            </p:nvSpPr>
            <p:spPr>
              <a:xfrm>
                <a:off x="6670623" y="1721486"/>
                <a:ext cx="1474827" cy="4725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8" name="Metin kutusu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0623" y="1721486"/>
                <a:ext cx="1474827" cy="47250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Metin kutusu 1"/>
          <p:cNvSpPr txBox="1"/>
          <p:nvPr/>
        </p:nvSpPr>
        <p:spPr>
          <a:xfrm>
            <a:off x="10202091" y="4036423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(1)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/>
              <p:cNvSpPr txBox="1"/>
              <p:nvPr/>
            </p:nvSpPr>
            <p:spPr>
              <a:xfrm>
                <a:off x="10236716" y="4669971"/>
                <a:ext cx="3735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(2)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3" name="Metin kutus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36716" y="4669971"/>
                <a:ext cx="373500" cy="276999"/>
              </a:xfrm>
              <a:prstGeom prst="rect">
                <a:avLst/>
              </a:prstGeom>
              <a:blipFill>
                <a:blip r:embed="rId7"/>
                <a:stretch>
                  <a:fillRect l="-20968" t="-2174" r="-22581" b="-3260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889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9902" y="215223"/>
            <a:ext cx="4866235" cy="725303"/>
          </a:xfrm>
        </p:spPr>
        <p:txBody>
          <a:bodyPr>
            <a:normAutofit/>
          </a:bodyPr>
          <a:lstStyle/>
          <a:p>
            <a:r>
              <a:rPr lang="tr-TR" sz="3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İNTEGRALLENEBİLİRLİK</a:t>
            </a:r>
            <a:endParaRPr lang="tr-TR" sz="3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36513" y="1034032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tr-TR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Tanım: 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Bir sistem, yeterli sayıda bağımsız ve birbirleriyle </a:t>
            </a: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komütatif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 korunmuş niceliklere sahipse </a:t>
            </a:r>
            <a:r>
              <a:rPr lang="tr-TR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tam çözülebilir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 ve bu durumda sistem </a:t>
            </a:r>
            <a:r>
              <a:rPr lang="tr-TR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integrallenebilir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 olarak adlandırılır.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tin kutusu 4"/>
              <p:cNvSpPr txBox="1"/>
              <p:nvPr/>
            </p:nvSpPr>
            <p:spPr>
              <a:xfrm>
                <a:off x="1123405" y="2187581"/>
                <a:ext cx="112851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5" name="Metin kutus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3405" y="2187581"/>
                <a:ext cx="1128514" cy="276999"/>
              </a:xfrm>
              <a:prstGeom prst="rect">
                <a:avLst/>
              </a:prstGeom>
              <a:blipFill>
                <a:blip r:embed="rId2"/>
                <a:stretch>
                  <a:fillRect r="-4865" b="-3111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/>
              <p:cNvSpPr txBox="1"/>
              <p:nvPr/>
            </p:nvSpPr>
            <p:spPr>
              <a:xfrm>
                <a:off x="3187336" y="2176423"/>
                <a:ext cx="1194238" cy="2993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]=0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3" name="Metin kutus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7336" y="2176423"/>
                <a:ext cx="1194238" cy="299313"/>
              </a:xfrm>
              <a:prstGeom prst="rect">
                <a:avLst/>
              </a:prstGeom>
              <a:blipFill>
                <a:blip r:embed="rId3"/>
                <a:stretch>
                  <a:fillRect l="-7143" r="-4082" b="-3061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ikdörtgen 6"/>
          <p:cNvSpPr/>
          <p:nvPr/>
        </p:nvSpPr>
        <p:spPr>
          <a:xfrm>
            <a:off x="149902" y="2823643"/>
            <a:ext cx="49987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Dinamik sistem daha küçük alt uzaylara </a:t>
            </a:r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ayrılabilir</a:t>
            </a:r>
          </a:p>
          <a:p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Hareket 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denklemleri analitik olarak </a:t>
            </a:r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çözülebilir</a:t>
            </a:r>
          </a:p>
          <a:p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Sistem 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gizli simetriler içerir</a:t>
            </a:r>
          </a:p>
        </p:txBody>
      </p:sp>
      <p:sp>
        <p:nvSpPr>
          <p:cNvPr id="9" name="Dikdörtgen 8"/>
          <p:cNvSpPr/>
          <p:nvPr/>
        </p:nvSpPr>
        <p:spPr>
          <a:xfrm>
            <a:off x="149902" y="409488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Korunum operatörleri ortak </a:t>
            </a: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özfonksiyonlara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sahiptir</a:t>
            </a:r>
          </a:p>
          <a:p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Spektrum 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tam olarak elde </a:t>
            </a:r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edilebilir</a:t>
            </a:r>
          </a:p>
          <a:p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Sistem 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genellikle bir </a:t>
            </a: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Lie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cebiri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ile 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ilişkilidir</a:t>
            </a:r>
          </a:p>
        </p:txBody>
      </p:sp>
      <p:sp>
        <p:nvSpPr>
          <p:cNvPr id="10" name="Dikdörtgen 9"/>
          <p:cNvSpPr/>
          <p:nvPr/>
        </p:nvSpPr>
        <p:spPr>
          <a:xfrm>
            <a:off x="149902" y="538124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Eğrilik 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ve topoloji → </a:t>
            </a: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integrallenebilirliği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etkiler</a:t>
            </a:r>
          </a:p>
          <a:p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tr-TR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7541417" y="260942"/>
            <a:ext cx="22358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Lie</a:t>
            </a:r>
            <a:r>
              <a:rPr lang="tr-TR" sz="2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sz="24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Cebiri</a:t>
            </a:r>
            <a:r>
              <a:rPr lang="tr-TR" sz="2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Yapısı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etin kutusu 11"/>
              <p:cNvSpPr txBox="1"/>
              <p:nvPr/>
            </p:nvSpPr>
            <p:spPr>
              <a:xfrm>
                <a:off x="6357599" y="1495697"/>
                <a:ext cx="1585562" cy="2832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sub>
                          </m:sSub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</m:sub>
                      </m:sSub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2" name="Metin kutusu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7599" y="1495697"/>
                <a:ext cx="1585562" cy="283283"/>
              </a:xfrm>
              <a:prstGeom prst="rect">
                <a:avLst/>
              </a:prstGeom>
              <a:blipFill>
                <a:blip r:embed="rId4"/>
                <a:stretch>
                  <a:fillRect r="-1923" b="-2553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Metin kutusu 12"/>
              <p:cNvSpPr txBox="1"/>
              <p:nvPr/>
            </p:nvSpPr>
            <p:spPr>
              <a:xfrm>
                <a:off x="6385581" y="2108027"/>
                <a:ext cx="17041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b>
                          </m:s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b>
                          </m:sSub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=−2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3" name="Metin kutusu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5581" y="2108027"/>
                <a:ext cx="1704184" cy="276999"/>
              </a:xfrm>
              <a:prstGeom prst="rect">
                <a:avLst/>
              </a:prstGeom>
              <a:blipFill>
                <a:blip r:embed="rId5"/>
                <a:stretch>
                  <a:fillRect r="-1075" b="-1555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Metin kutusu 13"/>
              <p:cNvSpPr txBox="1"/>
              <p:nvPr/>
            </p:nvSpPr>
            <p:spPr>
              <a:xfrm>
                <a:off x="6204423" y="2930661"/>
                <a:ext cx="2894382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b>
                          </m:sSub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b>
                          </m:s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b>
                          </m:sSub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4" name="Metin kutusu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4423" y="2930661"/>
                <a:ext cx="2894382" cy="51860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47041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62675" y="499362"/>
            <a:ext cx="5013863" cy="1626481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4063" y="2719388"/>
            <a:ext cx="4295775" cy="45720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4063" y="3567815"/>
            <a:ext cx="1847850" cy="158115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132513" y="2778022"/>
            <a:ext cx="6031981" cy="853892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  <p:sp>
        <p:nvSpPr>
          <p:cNvPr id="10" name="Sağ Ayraç 9"/>
          <p:cNvSpPr/>
          <p:nvPr/>
        </p:nvSpPr>
        <p:spPr>
          <a:xfrm>
            <a:off x="5486400" y="499362"/>
            <a:ext cx="284813" cy="4987038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459824" y="3872615"/>
            <a:ext cx="2625876" cy="712339"/>
          </a:xfrm>
          <a:prstGeom prst="rect">
            <a:avLst/>
          </a:prstGeom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459824" y="5033962"/>
            <a:ext cx="2276475" cy="904875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6706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24384" y="1576349"/>
            <a:ext cx="4576774" cy="116478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6" name="Dikdörtgen 5"/>
          <p:cNvSpPr/>
          <p:nvPr/>
        </p:nvSpPr>
        <p:spPr>
          <a:xfrm>
            <a:off x="1199189" y="721328"/>
            <a:ext cx="3205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İndirgenemez Temsiller: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28555" y="3394315"/>
            <a:ext cx="4968432" cy="288405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54248" y="4335904"/>
            <a:ext cx="6105525" cy="91440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54248" y="5770378"/>
            <a:ext cx="5862676" cy="77542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6929" y="1120964"/>
            <a:ext cx="5734050" cy="4676775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  <p:sp>
        <p:nvSpPr>
          <p:cNvPr id="12" name="Dikdörtgen 11"/>
          <p:cNvSpPr/>
          <p:nvPr/>
        </p:nvSpPr>
        <p:spPr>
          <a:xfrm>
            <a:off x="5859817" y="552051"/>
            <a:ext cx="63321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kuantum enerji seviyeleri, sadece dinamik </a:t>
            </a:r>
            <a:r>
              <a:rPr lang="tr-TR" sz="1600" i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değil aynı zamanda topolojiktir</a:t>
            </a:r>
            <a:endParaRPr lang="tr-TR" sz="16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64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916" y="537682"/>
            <a:ext cx="10242168" cy="11687045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11397521" y="1012954"/>
            <a:ext cx="79447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</a:t>
            </a:r>
          </a:p>
          <a:p>
            <a:r>
              <a:rPr lang="tr-TR" sz="28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</a:t>
            </a:r>
          </a:p>
          <a:p>
            <a:r>
              <a:rPr lang="tr-TR" sz="28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Ş</a:t>
            </a:r>
          </a:p>
          <a:p>
            <a:r>
              <a:rPr lang="tr-TR" sz="28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</a:t>
            </a:r>
          </a:p>
          <a:p>
            <a:r>
              <a:rPr lang="tr-TR" sz="28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K</a:t>
            </a:r>
          </a:p>
          <a:p>
            <a:r>
              <a:rPr lang="tr-TR" sz="28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K</a:t>
            </a:r>
          </a:p>
          <a:p>
            <a:r>
              <a:rPr lang="tr-TR" sz="28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Ü</a:t>
            </a:r>
          </a:p>
          <a:p>
            <a:r>
              <a:rPr lang="tr-TR" sz="28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</a:t>
            </a:r>
          </a:p>
          <a:p>
            <a:r>
              <a:rPr lang="tr-TR" sz="28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</a:t>
            </a:r>
          </a:p>
          <a:p>
            <a:r>
              <a:rPr lang="tr-TR" sz="28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</a:t>
            </a:r>
          </a:p>
          <a:p>
            <a:r>
              <a:rPr lang="tr-TR" sz="28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</a:t>
            </a:r>
            <a:endParaRPr lang="tr-TR" sz="28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64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1485</TotalTime>
  <Words>1159</Words>
  <Application>Microsoft Office PowerPoint</Application>
  <PresentationFormat>Geniş ekran</PresentationFormat>
  <Paragraphs>311</Paragraphs>
  <Slides>28</Slides>
  <Notes>0</Notes>
  <HiddenSlides>0</HiddenSlides>
  <MMClips>1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28</vt:i4>
      </vt:variant>
    </vt:vector>
  </HeadingPairs>
  <TitlesOfParts>
    <vt:vector size="37" baseType="lpstr">
      <vt:lpstr>Arial</vt:lpstr>
      <vt:lpstr>Calibri</vt:lpstr>
      <vt:lpstr>Calibri Light</vt:lpstr>
      <vt:lpstr>Cambria Math</vt:lpstr>
      <vt:lpstr>Comfortaa-SemiBold</vt:lpstr>
      <vt:lpstr>Segoe UI</vt:lpstr>
      <vt:lpstr>Segoe UI Light</vt:lpstr>
      <vt:lpstr>Source Sans Pro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Gözlemlendiler mi?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İNTEGRALLENEBİLİRLİK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PC</dc:creator>
  <cp:lastModifiedBy>PC</cp:lastModifiedBy>
  <cp:revision>112</cp:revision>
  <dcterms:created xsi:type="dcterms:W3CDTF">2026-03-22T17:37:57Z</dcterms:created>
  <dcterms:modified xsi:type="dcterms:W3CDTF">2026-04-02T19:10:25Z</dcterms:modified>
</cp:coreProperties>
</file>